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5"/>
  </p:notesMasterIdLst>
  <p:sldIdLst>
    <p:sldId id="258" r:id="rId2"/>
    <p:sldId id="259" r:id="rId3"/>
    <p:sldId id="256" r:id="rId4"/>
    <p:sldId id="260" r:id="rId5"/>
    <p:sldId id="284" r:id="rId6"/>
    <p:sldId id="261" r:id="rId7"/>
    <p:sldId id="285" r:id="rId8"/>
    <p:sldId id="262" r:id="rId9"/>
    <p:sldId id="263" r:id="rId10"/>
    <p:sldId id="264" r:id="rId11"/>
    <p:sldId id="280" r:id="rId12"/>
    <p:sldId id="281" r:id="rId13"/>
    <p:sldId id="282"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90" r:id="rId28"/>
    <p:sldId id="291" r:id="rId29"/>
    <p:sldId id="278" r:id="rId30"/>
    <p:sldId id="288" r:id="rId31"/>
    <p:sldId id="279" r:id="rId32"/>
    <p:sldId id="292" r:id="rId33"/>
    <p:sldId id="289" r:id="rId34"/>
    <p:sldId id="283" r:id="rId35"/>
    <p:sldId id="286" r:id="rId36"/>
    <p:sldId id="287" r:id="rId37"/>
    <p:sldId id="293" r:id="rId38"/>
    <p:sldId id="294" r:id="rId39"/>
    <p:sldId id="295" r:id="rId40"/>
    <p:sldId id="296" r:id="rId41"/>
    <p:sldId id="297" r:id="rId42"/>
    <p:sldId id="298" r:id="rId43"/>
    <p:sldId id="299" r:id="rId44"/>
    <p:sldId id="300" r:id="rId45"/>
    <p:sldId id="301" r:id="rId46"/>
    <p:sldId id="302" r:id="rId47"/>
    <p:sldId id="257" r:id="rId48"/>
    <p:sldId id="303" r:id="rId49"/>
    <p:sldId id="304" r:id="rId50"/>
    <p:sldId id="305" r:id="rId51"/>
    <p:sldId id="308" r:id="rId52"/>
    <p:sldId id="307" r:id="rId53"/>
    <p:sldId id="306" r:id="rId5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7240" autoAdjust="0"/>
  </p:normalViewPr>
  <p:slideViewPr>
    <p:cSldViewPr>
      <p:cViewPr>
        <p:scale>
          <a:sx n="60" d="100"/>
          <a:sy n="60" d="100"/>
        </p:scale>
        <p:origin x="-164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C2BC167-8523-46BF-AF6F-1717F8D2F8B9}" type="datetimeFigureOut">
              <a:rPr lang="ar-SA" smtClean="0"/>
              <a:pPr/>
              <a:t>26/03/1440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3798103-C68E-4304-9C06-043FB1B070C4}" type="slidenum">
              <a:rPr lang="ar-SA" smtClean="0"/>
              <a:pPr/>
              <a:t>‹#›</a:t>
            </a:fld>
            <a:endParaRPr lang="ar-SA"/>
          </a:p>
        </p:txBody>
      </p:sp>
    </p:spTree>
    <p:extLst>
      <p:ext uri="{BB962C8B-B14F-4D97-AF65-F5344CB8AC3E}">
        <p14:creationId xmlns:p14="http://schemas.microsoft.com/office/powerpoint/2010/main" val="14432539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3798103-C68E-4304-9C06-043FB1B070C4}" type="slidenum">
              <a:rPr lang="ar-SA" smtClean="0"/>
              <a:pPr/>
              <a:t>8</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3798103-C68E-4304-9C06-043FB1B070C4}" type="slidenum">
              <a:rPr lang="ar-SA" smtClean="0"/>
              <a:pPr/>
              <a:t>11</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3798103-C68E-4304-9C06-043FB1B070C4}" type="slidenum">
              <a:rPr lang="ar-SA" smtClean="0"/>
              <a:pPr/>
              <a:t>18</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3798103-C68E-4304-9C06-043FB1B070C4}" type="slidenum">
              <a:rPr lang="ar-SA" smtClean="0"/>
              <a:pPr/>
              <a:t>35</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3798103-C68E-4304-9C06-043FB1B070C4}" type="slidenum">
              <a:rPr lang="ar-SA" smtClean="0"/>
              <a:pPr/>
              <a:t>53</a:t>
            </a:fld>
            <a:endParaRPr lang="ar-SA"/>
          </a:p>
        </p:txBody>
      </p:sp>
    </p:spTree>
    <p:extLst>
      <p:ext uri="{BB962C8B-B14F-4D97-AF65-F5344CB8AC3E}">
        <p14:creationId xmlns:p14="http://schemas.microsoft.com/office/powerpoint/2010/main" val="360868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26/03/1440</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26/03/1440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26/03/1440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26/03/1440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26/03/1440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26/03/1440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26/03/1440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26/03/1440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26/03/1440</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ps/imgres?imgurl=http://www.chronolab.com/hematology/images/OVALO01_str.jpg&amp;imgrefurl=http://www.chronolab.com/hematology/2_5_1.htm&amp;usg=__K4VpFv8bP0PPAu26MZ6WhodxMlI=&amp;h=175&amp;w=175&amp;sz=9&amp;hl=ar&amp;start=2&amp;tbnid=szB914RdI5ZoLM:&amp;tbnh=100&amp;tbnw=100&amp;prev=/images?q=eliptocyte&amp;gbv=2&amp;hl=ar&amp;safe=active&amp;sa=X"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mun.ca/biology/desmid/brian/BIOL2250/Week_Three/1GeneW3.html" TargetMode="External"/><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hematologica.pl/Atlas3/Angielska/Erythropoiesis/fpAnimswapImgFP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692696"/>
            <a:ext cx="8064896" cy="1938992"/>
          </a:xfrm>
          <a:prstGeom prst="rect">
            <a:avLst/>
          </a:prstGeom>
        </p:spPr>
        <p:txBody>
          <a:bodyPr wrap="square">
            <a:spAutoFit/>
          </a:bodyPr>
          <a:lstStyle/>
          <a:p>
            <a:r>
              <a:rPr lang="en-US" sz="4000" dirty="0" smtClean="0">
                <a:solidFill>
                  <a:srgbClr val="FF0000"/>
                </a:solidFill>
                <a:latin typeface="+mj-lt"/>
                <a:cs typeface="Aharoni" panose="02010803020104030203" pitchFamily="2" charset="-79"/>
              </a:rPr>
              <a:t>Hematology</a:t>
            </a:r>
          </a:p>
          <a:p>
            <a:pPr algn="ctr"/>
            <a:r>
              <a:rPr lang="en-US" sz="4000" dirty="0" smtClean="0">
                <a:solidFill>
                  <a:srgbClr val="FF0000"/>
                </a:solidFill>
                <a:latin typeface="+mj-lt"/>
                <a:cs typeface="Aharoni" panose="02010803020104030203" pitchFamily="2" charset="-79"/>
              </a:rPr>
              <a:t>Morphology of RCB in health and disease</a:t>
            </a:r>
            <a:endParaRPr lang="ar-SA" sz="4000" dirty="0">
              <a:latin typeface="+mj-lt"/>
            </a:endParaRPr>
          </a:p>
        </p:txBody>
      </p:sp>
      <p:sp>
        <p:nvSpPr>
          <p:cNvPr id="3" name="مستطيل 2"/>
          <p:cNvSpPr/>
          <p:nvPr/>
        </p:nvSpPr>
        <p:spPr>
          <a:xfrm>
            <a:off x="1187624" y="2348880"/>
            <a:ext cx="7416824" cy="3970318"/>
          </a:xfrm>
          <a:prstGeom prst="rect">
            <a:avLst/>
          </a:prstGeom>
        </p:spPr>
        <p:txBody>
          <a:bodyPr wrap="square">
            <a:spAutoFit/>
          </a:bodyPr>
          <a:lstStyle/>
          <a:p>
            <a:pPr algn="ctr"/>
            <a:r>
              <a:rPr lang="en-GB" sz="3600" dirty="0" smtClean="0"/>
              <a:t>1-Discuss  aspects of red cell morphology related to </a:t>
            </a:r>
            <a:r>
              <a:rPr lang="en-GB" sz="3600" dirty="0" smtClean="0">
                <a:solidFill>
                  <a:srgbClr val="0070C0"/>
                </a:solidFill>
              </a:rPr>
              <a:t>size</a:t>
            </a:r>
          </a:p>
          <a:p>
            <a:pPr algn="ctr"/>
            <a:r>
              <a:rPr lang="en-GB" sz="3600" dirty="0" smtClean="0"/>
              <a:t>2-Discuss aspects of red cell morphology related to </a:t>
            </a:r>
            <a:r>
              <a:rPr lang="en-GB" sz="3600" dirty="0" smtClean="0">
                <a:solidFill>
                  <a:srgbClr val="0070C0"/>
                </a:solidFill>
              </a:rPr>
              <a:t>shape</a:t>
            </a:r>
          </a:p>
          <a:p>
            <a:pPr algn="ctr"/>
            <a:r>
              <a:rPr lang="en-GB" sz="3600" dirty="0" smtClean="0"/>
              <a:t>3- Discuss aspects of red cell morphology related to</a:t>
            </a:r>
            <a:r>
              <a:rPr lang="en-US" sz="3600" dirty="0" smtClean="0"/>
              <a:t> </a:t>
            </a:r>
            <a:r>
              <a:rPr lang="en-US" sz="3600" dirty="0" smtClean="0">
                <a:solidFill>
                  <a:srgbClr val="0070C0"/>
                </a:solidFill>
              </a:rPr>
              <a:t>color</a:t>
            </a:r>
            <a:r>
              <a:rPr lang="en-GB" sz="3600" dirty="0" smtClean="0"/>
              <a:t> </a:t>
            </a:r>
          </a:p>
          <a:p>
            <a:pPr algn="ctr"/>
            <a:r>
              <a:rPr lang="en-GB" sz="3600" dirty="0" smtClean="0"/>
              <a:t> </a:t>
            </a:r>
            <a:endParaRPr lang="ar-SA"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836713"/>
            <a:ext cx="8496944" cy="523220"/>
          </a:xfrm>
          <a:prstGeom prst="rect">
            <a:avLst/>
          </a:prstGeom>
        </p:spPr>
        <p:txBody>
          <a:bodyPr wrap="square">
            <a:spAutoFit/>
          </a:bodyPr>
          <a:lstStyle/>
          <a:p>
            <a:pPr algn="ctr"/>
            <a:r>
              <a:rPr lang="en-US" sz="2800" b="1" dirty="0" smtClean="0">
                <a:solidFill>
                  <a:srgbClr val="C00000"/>
                </a:solidFill>
                <a:latin typeface="Georgia" pitchFamily="18" charset="0"/>
              </a:rPr>
              <a:t>1-Variation in erythrocyte size (</a:t>
            </a:r>
            <a:r>
              <a:rPr lang="en-US" sz="2800" b="1" dirty="0" err="1" smtClean="0">
                <a:solidFill>
                  <a:srgbClr val="C00000"/>
                </a:solidFill>
                <a:latin typeface="Georgia" pitchFamily="18" charset="0"/>
              </a:rPr>
              <a:t>anisocytosis</a:t>
            </a:r>
            <a:r>
              <a:rPr lang="en-US" sz="2800" b="1" dirty="0" smtClean="0">
                <a:solidFill>
                  <a:srgbClr val="C00000"/>
                </a:solidFill>
                <a:latin typeface="Georgia" pitchFamily="18" charset="0"/>
              </a:rPr>
              <a:t>)</a:t>
            </a:r>
            <a:endParaRPr lang="ar-SA" sz="2800" dirty="0">
              <a:solidFill>
                <a:srgbClr val="C00000"/>
              </a:solidFill>
            </a:endParaRPr>
          </a:p>
        </p:txBody>
      </p:sp>
      <p:sp>
        <p:nvSpPr>
          <p:cNvPr id="3" name="مستطيل 2"/>
          <p:cNvSpPr/>
          <p:nvPr/>
        </p:nvSpPr>
        <p:spPr>
          <a:xfrm>
            <a:off x="251520" y="1628800"/>
            <a:ext cx="8568952" cy="3958007"/>
          </a:xfrm>
          <a:prstGeom prst="rect">
            <a:avLst/>
          </a:prstGeom>
        </p:spPr>
        <p:txBody>
          <a:bodyPr wrap="square">
            <a:spAutoFit/>
          </a:bodyPr>
          <a:lstStyle/>
          <a:p>
            <a:pPr algn="l">
              <a:lnSpc>
                <a:spcPct val="80000"/>
              </a:lnSpc>
              <a:buFont typeface="Wingdings" pitchFamily="2" charset="2"/>
              <a:buNone/>
            </a:pPr>
            <a:r>
              <a:rPr lang="en-US" sz="2400" b="1" u="sng" dirty="0" smtClean="0">
                <a:solidFill>
                  <a:schemeClr val="tx2"/>
                </a:solidFill>
              </a:rPr>
              <a:t>2-Macrocytosis: </a:t>
            </a:r>
            <a:endParaRPr lang="en-US" sz="2400" u="sng" dirty="0" smtClean="0">
              <a:solidFill>
                <a:schemeClr val="tx2"/>
              </a:solidFill>
            </a:endParaRPr>
          </a:p>
          <a:p>
            <a:pPr algn="l">
              <a:lnSpc>
                <a:spcPct val="80000"/>
              </a:lnSpc>
              <a:buFont typeface="Wingdings" pitchFamily="2" charset="2"/>
              <a:buNone/>
            </a:pPr>
            <a:r>
              <a:rPr lang="en-US" sz="2400" u="sng" dirty="0" smtClean="0">
                <a:solidFill>
                  <a:schemeClr val="folHlink"/>
                </a:solidFill>
                <a:cs typeface="Tahoma" pitchFamily="34" charset="0"/>
              </a:rPr>
              <a:t>Morphology:</a:t>
            </a:r>
          </a:p>
          <a:p>
            <a:pPr algn="l">
              <a:lnSpc>
                <a:spcPct val="80000"/>
              </a:lnSpc>
              <a:buFont typeface="Wingdings" pitchFamily="2" charset="2"/>
              <a:buNone/>
            </a:pPr>
            <a:r>
              <a:rPr lang="en-US" sz="2400" dirty="0" smtClean="0">
                <a:latin typeface="Arial" pitchFamily="34" charset="0"/>
              </a:rPr>
              <a:t/>
            </a:r>
            <a:br>
              <a:rPr lang="en-US" sz="2400" dirty="0" smtClean="0">
                <a:latin typeface="Arial" pitchFamily="34" charset="0"/>
              </a:rPr>
            </a:br>
            <a:r>
              <a:rPr lang="en-US" sz="2400" dirty="0" smtClean="0">
                <a:latin typeface="Arial" pitchFamily="34" charset="0"/>
              </a:rPr>
              <a:t>Increase in the size of a red cell. Red cells are larger than 9µm in diameter(</a:t>
            </a:r>
            <a:r>
              <a:rPr lang="en-GB" sz="2400" dirty="0" smtClean="0">
                <a:latin typeface="+mj-lt"/>
              </a:rPr>
              <a:t>diameter of 9-14 microns ,1.5 - 2 times larger than normal red cells)</a:t>
            </a:r>
            <a:r>
              <a:rPr lang="en-US" sz="2400" dirty="0" smtClean="0">
                <a:latin typeface="Arial" pitchFamily="34" charset="0"/>
              </a:rPr>
              <a:t>. May be round or oval in shape, the diagnostic significance being different. </a:t>
            </a:r>
          </a:p>
          <a:p>
            <a:pPr algn="l">
              <a:lnSpc>
                <a:spcPct val="80000"/>
              </a:lnSpc>
              <a:buFont typeface="Wingdings" pitchFamily="2" charset="2"/>
              <a:buNone/>
            </a:pPr>
            <a:endParaRPr lang="en-US" sz="2400" dirty="0" smtClean="0">
              <a:latin typeface="Arial" pitchFamily="34" charset="0"/>
            </a:endParaRPr>
          </a:p>
          <a:p>
            <a:pPr algn="l">
              <a:lnSpc>
                <a:spcPct val="80000"/>
              </a:lnSpc>
              <a:buFont typeface="Wingdings" pitchFamily="2" charset="2"/>
              <a:buNone/>
            </a:pPr>
            <a:r>
              <a:rPr lang="en-US" sz="2400" u="sng" dirty="0" smtClean="0">
                <a:solidFill>
                  <a:schemeClr val="folHlink"/>
                </a:solidFill>
                <a:cs typeface="Tahoma" pitchFamily="34" charset="0"/>
              </a:rPr>
              <a:t>Found in:</a:t>
            </a:r>
            <a:r>
              <a:rPr lang="en-US" sz="2400" dirty="0" smtClean="0">
                <a:latin typeface="Arial" pitchFamily="34" charset="0"/>
              </a:rPr>
              <a:t/>
            </a:r>
            <a:br>
              <a:rPr lang="en-US" sz="2400" dirty="0" smtClean="0">
                <a:latin typeface="Arial" pitchFamily="34" charset="0"/>
              </a:rPr>
            </a:br>
            <a:r>
              <a:rPr lang="en-US" sz="2400" dirty="0" smtClean="0">
                <a:latin typeface="Arial" pitchFamily="34" charset="0"/>
              </a:rPr>
              <a:t>- </a:t>
            </a:r>
            <a:r>
              <a:rPr lang="en-US" sz="2400" dirty="0" err="1" smtClean="0">
                <a:latin typeface="Arial" pitchFamily="34" charset="0"/>
              </a:rPr>
              <a:t>Folate</a:t>
            </a:r>
            <a:r>
              <a:rPr lang="en-US" sz="2400" dirty="0" smtClean="0">
                <a:latin typeface="Arial" pitchFamily="34" charset="0"/>
              </a:rPr>
              <a:t> and B12 deficiencies (oval)</a:t>
            </a:r>
            <a:br>
              <a:rPr lang="en-US" sz="2400" dirty="0" smtClean="0">
                <a:latin typeface="Arial" pitchFamily="34" charset="0"/>
              </a:rPr>
            </a:br>
            <a:r>
              <a:rPr lang="en-US" sz="2400" dirty="0" smtClean="0">
                <a:latin typeface="Arial" pitchFamily="34" charset="0"/>
              </a:rPr>
              <a:t>- Ethanol (round)</a:t>
            </a:r>
            <a:br>
              <a:rPr lang="en-US" sz="2400" dirty="0" smtClean="0">
                <a:latin typeface="Arial" pitchFamily="34" charset="0"/>
              </a:rPr>
            </a:br>
            <a:r>
              <a:rPr lang="en-US" sz="2400" dirty="0" smtClean="0">
                <a:latin typeface="Arial" pitchFamily="34" charset="0"/>
              </a:rPr>
              <a:t>- Liver disease (round)</a:t>
            </a:r>
            <a:br>
              <a:rPr lang="en-US" sz="2400" dirty="0" smtClean="0">
                <a:latin typeface="Arial" pitchFamily="34" charset="0"/>
              </a:rPr>
            </a:br>
            <a:r>
              <a:rPr lang="en-US" sz="2400" dirty="0" smtClean="0">
                <a:latin typeface="Arial" pitchFamily="34" charset="0"/>
              </a:rPr>
              <a:t>- </a:t>
            </a:r>
            <a:r>
              <a:rPr lang="en-US" sz="2400" dirty="0" err="1" smtClean="0">
                <a:latin typeface="Arial" pitchFamily="34" charset="0"/>
              </a:rPr>
              <a:t>Reticulocytosis</a:t>
            </a:r>
            <a:r>
              <a:rPr lang="en-US" sz="2400" dirty="0" smtClean="0">
                <a:latin typeface="Arial" pitchFamily="34" charset="0"/>
              </a:rPr>
              <a:t> (round</a:t>
            </a:r>
            <a:r>
              <a:rPr lang="en-US" sz="2400" u="sng" dirty="0" smtClean="0"/>
              <a:t>)</a:t>
            </a:r>
            <a:endParaRPr lang="en-US" sz="2400" u="sng" dirty="0"/>
          </a:p>
        </p:txBody>
      </p:sp>
      <p:pic>
        <p:nvPicPr>
          <p:cNvPr id="4" name="Picture 6" descr="slide001macro2"/>
          <p:cNvPicPr>
            <a:picLocks noChangeAspect="1" noChangeArrowheads="1"/>
          </p:cNvPicPr>
          <p:nvPr/>
        </p:nvPicPr>
        <p:blipFill>
          <a:blip r:embed="rId2" cstate="print"/>
          <a:srcRect/>
          <a:stretch>
            <a:fillRect/>
          </a:stretch>
        </p:blipFill>
        <p:spPr bwMode="auto">
          <a:xfrm>
            <a:off x="5292080" y="3789040"/>
            <a:ext cx="3456633" cy="28083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908720"/>
            <a:ext cx="4596703" cy="584775"/>
          </a:xfrm>
          <a:prstGeom prst="rect">
            <a:avLst/>
          </a:prstGeom>
        </p:spPr>
        <p:txBody>
          <a:bodyPr wrap="square">
            <a:spAutoFit/>
          </a:bodyPr>
          <a:lstStyle/>
          <a:p>
            <a:pPr algn="l"/>
            <a:r>
              <a:rPr lang="en-US" sz="3200" dirty="0" smtClean="0">
                <a:solidFill>
                  <a:srgbClr val="FF0000"/>
                </a:solidFill>
              </a:rPr>
              <a:t>3-Megalocytes</a:t>
            </a:r>
            <a:endParaRPr lang="ar-SA" sz="3200" dirty="0">
              <a:solidFill>
                <a:srgbClr val="FF0000"/>
              </a:solidFill>
            </a:endParaRPr>
          </a:p>
        </p:txBody>
      </p:sp>
      <p:sp>
        <p:nvSpPr>
          <p:cNvPr id="3" name="مستطيل 2"/>
          <p:cNvSpPr/>
          <p:nvPr/>
        </p:nvSpPr>
        <p:spPr>
          <a:xfrm>
            <a:off x="323528" y="1556792"/>
            <a:ext cx="8280920" cy="3194721"/>
          </a:xfrm>
          <a:prstGeom prst="rect">
            <a:avLst/>
          </a:prstGeom>
        </p:spPr>
        <p:txBody>
          <a:bodyPr wrap="square">
            <a:spAutoFit/>
          </a:bodyPr>
          <a:lstStyle/>
          <a:p>
            <a:pPr algn="l">
              <a:lnSpc>
                <a:spcPct val="90000"/>
              </a:lnSpc>
            </a:pPr>
            <a:r>
              <a:rPr lang="en-GB" sz="2800" dirty="0" smtClean="0">
                <a:latin typeface="+mj-lt"/>
              </a:rPr>
              <a:t>-</a:t>
            </a:r>
            <a:r>
              <a:rPr lang="en-GB" sz="2800" dirty="0" err="1" smtClean="0">
                <a:latin typeface="+mj-lt"/>
              </a:rPr>
              <a:t>Megalocytes</a:t>
            </a:r>
            <a:r>
              <a:rPr lang="en-GB" sz="2800" dirty="0" smtClean="0">
                <a:latin typeface="+mj-lt"/>
              </a:rPr>
              <a:t> are the result of decreased DNA synthesis, frequently due to vitamin B12 and/or folic acid deficiencies. </a:t>
            </a:r>
          </a:p>
          <a:p>
            <a:pPr algn="l">
              <a:lnSpc>
                <a:spcPct val="90000"/>
              </a:lnSpc>
            </a:pPr>
            <a:r>
              <a:rPr lang="en-GB" sz="2800" dirty="0" smtClean="0">
                <a:latin typeface="+mj-lt"/>
              </a:rPr>
              <a:t>-Decreased DNA synthesis causes the nucleus in the developing red cells to mature at a slower than normal rate. </a:t>
            </a:r>
          </a:p>
          <a:p>
            <a:pPr algn="l">
              <a:lnSpc>
                <a:spcPct val="90000"/>
              </a:lnSpc>
            </a:pPr>
            <a:r>
              <a:rPr lang="en-GB" sz="2800" dirty="0" smtClean="0">
                <a:latin typeface="+mj-lt"/>
              </a:rPr>
              <a:t>-Since </a:t>
            </a:r>
            <a:r>
              <a:rPr lang="en-GB" sz="2800" dirty="0" err="1" smtClean="0">
                <a:latin typeface="+mj-lt"/>
              </a:rPr>
              <a:t>hemoglobin</a:t>
            </a:r>
            <a:r>
              <a:rPr lang="en-GB" sz="2800" dirty="0" smtClean="0">
                <a:latin typeface="+mj-lt"/>
              </a:rPr>
              <a:t> production is not affected, the mature red cell is larger than norma</a:t>
            </a:r>
            <a:r>
              <a:rPr lang="en-GB" dirty="0" smtClean="0"/>
              <a:t>l</a:t>
            </a:r>
            <a:endParaRPr lang="en-GB" dirty="0"/>
          </a:p>
        </p:txBody>
      </p:sp>
      <p:pic>
        <p:nvPicPr>
          <p:cNvPr id="4" name="Picture 5"/>
          <p:cNvPicPr>
            <a:picLocks noChangeAspect="1" noChangeArrowheads="1"/>
          </p:cNvPicPr>
          <p:nvPr/>
        </p:nvPicPr>
        <p:blipFill>
          <a:blip r:embed="rId3" cstate="print"/>
          <a:srcRect/>
          <a:stretch>
            <a:fillRect/>
          </a:stretch>
        </p:blipFill>
        <p:spPr bwMode="auto">
          <a:xfrm>
            <a:off x="1619672" y="4725144"/>
            <a:ext cx="6192838" cy="21328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crocytes, hypers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836712"/>
            <a:ext cx="4906019" cy="646331"/>
          </a:xfrm>
          <a:prstGeom prst="rect">
            <a:avLst/>
          </a:prstGeom>
        </p:spPr>
        <p:txBody>
          <a:bodyPr wrap="square">
            <a:spAutoFit/>
          </a:bodyPr>
          <a:lstStyle/>
          <a:p>
            <a:pPr algn="l"/>
            <a:r>
              <a:rPr lang="en-GB" sz="3600" dirty="0" smtClean="0">
                <a:solidFill>
                  <a:srgbClr val="FF0000"/>
                </a:solidFill>
              </a:rPr>
              <a:t>4-Pseudomacrocytes</a:t>
            </a:r>
            <a:endParaRPr lang="ar-SA" sz="3600" dirty="0">
              <a:solidFill>
                <a:srgbClr val="FF0000"/>
              </a:solidFill>
            </a:endParaRPr>
          </a:p>
        </p:txBody>
      </p:sp>
      <p:sp>
        <p:nvSpPr>
          <p:cNvPr id="3" name="مستطيل 2"/>
          <p:cNvSpPr/>
          <p:nvPr/>
        </p:nvSpPr>
        <p:spPr>
          <a:xfrm>
            <a:off x="395536" y="1484784"/>
            <a:ext cx="8568952" cy="2160591"/>
          </a:xfrm>
          <a:prstGeom prst="rect">
            <a:avLst/>
          </a:prstGeom>
        </p:spPr>
        <p:txBody>
          <a:bodyPr wrap="square">
            <a:spAutoFit/>
          </a:bodyPr>
          <a:lstStyle/>
          <a:p>
            <a:pPr algn="l">
              <a:lnSpc>
                <a:spcPct val="80000"/>
              </a:lnSpc>
            </a:pPr>
            <a:r>
              <a:rPr lang="en-GB" sz="2800" dirty="0" smtClean="0"/>
              <a:t>-</a:t>
            </a:r>
            <a:r>
              <a:rPr lang="en-GB" sz="2800" dirty="0" smtClean="0">
                <a:solidFill>
                  <a:schemeClr val="accent6"/>
                </a:solidFill>
              </a:rPr>
              <a:t>appears larger than the lymphocyte but in contrast to </a:t>
            </a:r>
            <a:r>
              <a:rPr lang="en-GB" sz="2800" dirty="0" err="1" smtClean="0">
                <a:solidFill>
                  <a:schemeClr val="accent6"/>
                </a:solidFill>
              </a:rPr>
              <a:t>megalocytes</a:t>
            </a:r>
            <a:r>
              <a:rPr lang="en-GB" sz="2800" dirty="0" smtClean="0">
                <a:solidFill>
                  <a:schemeClr val="accent6"/>
                </a:solidFill>
              </a:rPr>
              <a:t> has an area of central pallor.</a:t>
            </a:r>
            <a:r>
              <a:rPr lang="en-GB" sz="2800" dirty="0" smtClean="0"/>
              <a:t> </a:t>
            </a:r>
          </a:p>
          <a:p>
            <a:pPr algn="l">
              <a:lnSpc>
                <a:spcPct val="80000"/>
              </a:lnSpc>
            </a:pPr>
            <a:r>
              <a:rPr lang="en-GB" sz="2800" dirty="0" smtClean="0"/>
              <a:t>-size is the result of exaggerated flattening and thus the presence of the central pallor. </a:t>
            </a:r>
          </a:p>
          <a:p>
            <a:pPr algn="l">
              <a:lnSpc>
                <a:spcPct val="80000"/>
              </a:lnSpc>
            </a:pPr>
            <a:r>
              <a:rPr lang="en-GB" sz="2800" dirty="0" smtClean="0"/>
              <a:t>-</a:t>
            </a:r>
            <a:r>
              <a:rPr lang="en-GB" sz="2800" dirty="0" smtClean="0">
                <a:solidFill>
                  <a:srgbClr val="00B0F0"/>
                </a:solidFill>
              </a:rPr>
              <a:t>in patients with cirrhosis of the liver, obstructive jaundice, post </a:t>
            </a:r>
            <a:r>
              <a:rPr lang="en-GB" sz="2800" dirty="0" err="1" smtClean="0">
                <a:solidFill>
                  <a:srgbClr val="00B0F0"/>
                </a:solidFill>
              </a:rPr>
              <a:t>splenectomy</a:t>
            </a:r>
            <a:r>
              <a:rPr lang="en-GB" dirty="0" smtClean="0"/>
              <a:t>.</a:t>
            </a:r>
            <a:endParaRPr lang="en-GB" dirty="0"/>
          </a:p>
        </p:txBody>
      </p:sp>
      <p:sp>
        <p:nvSpPr>
          <p:cNvPr id="4" name="مستطيل 3"/>
          <p:cNvSpPr/>
          <p:nvPr/>
        </p:nvSpPr>
        <p:spPr>
          <a:xfrm rot="10800000" flipV="1">
            <a:off x="467544" y="3613666"/>
            <a:ext cx="7848872" cy="2308324"/>
          </a:xfrm>
          <a:prstGeom prst="rect">
            <a:avLst/>
          </a:prstGeom>
        </p:spPr>
        <p:txBody>
          <a:bodyPr wrap="square">
            <a:spAutoFit/>
          </a:bodyPr>
          <a:lstStyle/>
          <a:p>
            <a:pPr algn="l"/>
            <a:r>
              <a:rPr lang="en-GB" sz="3200" dirty="0" smtClean="0">
                <a:solidFill>
                  <a:srgbClr val="7030A0"/>
                </a:solidFill>
              </a:rPr>
              <a:t>two types of </a:t>
            </a:r>
            <a:r>
              <a:rPr lang="en-GB" sz="3200" dirty="0" err="1" smtClean="0">
                <a:solidFill>
                  <a:srgbClr val="7030A0"/>
                </a:solidFill>
              </a:rPr>
              <a:t>macrocytes</a:t>
            </a:r>
            <a:r>
              <a:rPr lang="en-GB" sz="3200" dirty="0" smtClean="0">
                <a:solidFill>
                  <a:srgbClr val="7030A0"/>
                </a:solidFill>
              </a:rPr>
              <a:t>:- </a:t>
            </a:r>
            <a:endParaRPr lang="en-GB" sz="3200" dirty="0" smtClean="0">
              <a:solidFill>
                <a:srgbClr val="7030A0"/>
              </a:solidFill>
              <a:latin typeface="+mj-lt"/>
            </a:endParaRPr>
          </a:p>
          <a:p>
            <a:pPr algn="l">
              <a:buFont typeface="Wingdings" pitchFamily="2" charset="2"/>
              <a:buNone/>
            </a:pPr>
            <a:endParaRPr lang="en-GB" sz="2800" dirty="0" smtClean="0">
              <a:latin typeface="+mj-lt"/>
            </a:endParaRPr>
          </a:p>
          <a:p>
            <a:pPr algn="l"/>
            <a:r>
              <a:rPr lang="en-GB" sz="2800" u="sng" dirty="0" smtClean="0">
                <a:latin typeface="+mj-lt"/>
              </a:rPr>
              <a:t>True </a:t>
            </a:r>
            <a:r>
              <a:rPr lang="en-GB" sz="2800" u="sng" dirty="0" err="1" smtClean="0">
                <a:latin typeface="+mj-lt"/>
              </a:rPr>
              <a:t>macrocytes</a:t>
            </a:r>
            <a:r>
              <a:rPr lang="en-GB" sz="2800" dirty="0" smtClean="0">
                <a:latin typeface="+mj-lt"/>
              </a:rPr>
              <a:t> (</a:t>
            </a:r>
            <a:r>
              <a:rPr lang="en-GB" sz="2800" dirty="0" err="1" smtClean="0">
                <a:latin typeface="+mj-lt"/>
              </a:rPr>
              <a:t>megalocytes</a:t>
            </a:r>
            <a:r>
              <a:rPr lang="en-GB" sz="2800" dirty="0" smtClean="0">
                <a:latin typeface="+mj-lt"/>
              </a:rPr>
              <a:t>). Increased MCV, MCH</a:t>
            </a:r>
          </a:p>
          <a:p>
            <a:pPr algn="l"/>
            <a:r>
              <a:rPr lang="en-GB" sz="2800" u="sng" dirty="0" err="1" smtClean="0">
                <a:latin typeface="+mj-lt"/>
              </a:rPr>
              <a:t>Pseudomacrocytes</a:t>
            </a:r>
            <a:r>
              <a:rPr lang="en-GB" sz="2800" dirty="0" smtClean="0">
                <a:latin typeface="+mj-lt"/>
              </a:rPr>
              <a:t>. Normal MCV, MCH</a:t>
            </a:r>
            <a:endParaRPr lang="en-GB" sz="28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7848872" cy="584775"/>
          </a:xfrm>
          <a:prstGeom prst="rect">
            <a:avLst/>
          </a:prstGeom>
        </p:spPr>
        <p:txBody>
          <a:bodyPr wrap="square">
            <a:spAutoFit/>
          </a:bodyPr>
          <a:lstStyle/>
          <a:p>
            <a:pPr algn="ctr"/>
            <a:r>
              <a:rPr lang="en-US" sz="3200" b="1" dirty="0" smtClean="0">
                <a:latin typeface="+mj-lt"/>
              </a:rPr>
              <a:t>II- </a:t>
            </a:r>
            <a:r>
              <a:rPr lang="en-US" sz="3200" b="1" dirty="0" smtClean="0">
                <a:solidFill>
                  <a:srgbClr val="FF0000"/>
                </a:solidFill>
                <a:latin typeface="+mj-lt"/>
              </a:rPr>
              <a:t>Variation of red cells shape (</a:t>
            </a:r>
            <a:r>
              <a:rPr lang="en-US" sz="3200" b="1" dirty="0" err="1" smtClean="0">
                <a:solidFill>
                  <a:srgbClr val="FF0000"/>
                </a:solidFill>
                <a:latin typeface="+mj-lt"/>
              </a:rPr>
              <a:t>Poikilocytosis</a:t>
            </a:r>
            <a:r>
              <a:rPr lang="en-US" sz="3200" b="1" dirty="0" smtClean="0">
                <a:solidFill>
                  <a:srgbClr val="FF0000"/>
                </a:solidFill>
                <a:latin typeface="+mj-lt"/>
              </a:rPr>
              <a:t>)</a:t>
            </a:r>
            <a:r>
              <a:rPr lang="en-US" sz="3200" b="1" dirty="0" smtClean="0">
                <a:latin typeface="+mj-lt"/>
              </a:rPr>
              <a:t> </a:t>
            </a:r>
            <a:endParaRPr lang="ar-SA" sz="3200" dirty="0">
              <a:latin typeface="+mj-lt"/>
            </a:endParaRPr>
          </a:p>
        </p:txBody>
      </p:sp>
      <p:sp>
        <p:nvSpPr>
          <p:cNvPr id="3" name="مستطيل 2"/>
          <p:cNvSpPr/>
          <p:nvPr/>
        </p:nvSpPr>
        <p:spPr>
          <a:xfrm>
            <a:off x="179512" y="1052736"/>
            <a:ext cx="8496944" cy="5981318"/>
          </a:xfrm>
          <a:prstGeom prst="rect">
            <a:avLst/>
          </a:prstGeom>
        </p:spPr>
        <p:txBody>
          <a:bodyPr wrap="square">
            <a:spAutoFit/>
          </a:bodyPr>
          <a:lstStyle/>
          <a:p>
            <a:pPr algn="l">
              <a:lnSpc>
                <a:spcPct val="90000"/>
              </a:lnSpc>
              <a:buFont typeface="Wingdings" pitchFamily="2" charset="2"/>
              <a:buNone/>
            </a:pPr>
            <a:r>
              <a:rPr lang="en-US" sz="2800" dirty="0" smtClean="0">
                <a:latin typeface="+mj-lt"/>
              </a:rPr>
              <a:t>RBCs may have different shapes: </a:t>
            </a:r>
          </a:p>
          <a:p>
            <a:pPr algn="l">
              <a:lnSpc>
                <a:spcPct val="90000"/>
              </a:lnSpc>
              <a:buFont typeface="Wingdings" pitchFamily="2" charset="2"/>
              <a:buNone/>
            </a:pPr>
            <a:r>
              <a:rPr lang="en-US" sz="2800" b="1" dirty="0" smtClean="0">
                <a:solidFill>
                  <a:schemeClr val="hlink"/>
                </a:solidFill>
                <a:latin typeface="+mj-lt"/>
              </a:rPr>
              <a:t>1- </a:t>
            </a:r>
            <a:r>
              <a:rPr lang="en-US" sz="2800" b="1" u="sng" dirty="0" err="1" smtClean="0">
                <a:solidFill>
                  <a:schemeClr val="hlink"/>
                </a:solidFill>
                <a:latin typeface="+mj-lt"/>
              </a:rPr>
              <a:t>Spherocytosis</a:t>
            </a:r>
            <a:r>
              <a:rPr lang="en-US" sz="2800" b="1" u="sng" dirty="0" smtClean="0">
                <a:solidFill>
                  <a:schemeClr val="hlink"/>
                </a:solidFill>
                <a:latin typeface="+mj-lt"/>
              </a:rPr>
              <a:t>:</a:t>
            </a:r>
            <a:r>
              <a:rPr lang="en-US" sz="2800" dirty="0" smtClean="0">
                <a:latin typeface="+mj-lt"/>
              </a:rPr>
              <a:t> </a:t>
            </a:r>
          </a:p>
          <a:p>
            <a:pPr algn="l">
              <a:lnSpc>
                <a:spcPct val="90000"/>
              </a:lnSpc>
              <a:buFont typeface="Wingdings" pitchFamily="2" charset="2"/>
              <a:buNone/>
            </a:pPr>
            <a:r>
              <a:rPr lang="en-US" sz="2800" b="1" u="sng" dirty="0" smtClean="0">
                <a:solidFill>
                  <a:schemeClr val="folHlink"/>
                </a:solidFill>
                <a:latin typeface="+mj-lt"/>
              </a:rPr>
              <a:t>Morphology:</a:t>
            </a:r>
          </a:p>
          <a:p>
            <a:pPr algn="l">
              <a:lnSpc>
                <a:spcPct val="90000"/>
              </a:lnSpc>
            </a:pPr>
            <a:r>
              <a:rPr lang="en-US" sz="2800" dirty="0" smtClean="0">
                <a:latin typeface="+mj-lt"/>
              </a:rPr>
              <a:t>Red cells are more spherical. Lack the central area of pallor on a stained blood film.</a:t>
            </a:r>
            <a:r>
              <a:rPr lang="en-GB" sz="2800" dirty="0" smtClean="0"/>
              <a:t> cells which have a decreased surface-to-volume ratio. </a:t>
            </a:r>
          </a:p>
          <a:p>
            <a:pPr algn="l">
              <a:lnSpc>
                <a:spcPct val="90000"/>
              </a:lnSpc>
            </a:pPr>
            <a:r>
              <a:rPr lang="en-GB" sz="2800" dirty="0" smtClean="0"/>
              <a:t>cell is thicker in diameter than normal red cells </a:t>
            </a:r>
          </a:p>
          <a:p>
            <a:pPr algn="l">
              <a:lnSpc>
                <a:spcPct val="90000"/>
              </a:lnSpc>
            </a:pPr>
            <a:r>
              <a:rPr lang="en-GB" sz="2800" dirty="0" smtClean="0"/>
              <a:t>they appear to be round, darkly-stained cells without central pallor. </a:t>
            </a:r>
          </a:p>
          <a:p>
            <a:pPr algn="l">
              <a:lnSpc>
                <a:spcPct val="90000"/>
              </a:lnSpc>
              <a:buFont typeface="Wingdings" pitchFamily="2" charset="2"/>
              <a:buNone/>
            </a:pPr>
            <a:endParaRPr lang="ar-SA" sz="2800" dirty="0" smtClean="0">
              <a:latin typeface="+mj-lt"/>
            </a:endParaRPr>
          </a:p>
          <a:p>
            <a:pPr algn="l">
              <a:lnSpc>
                <a:spcPct val="90000"/>
              </a:lnSpc>
              <a:buFont typeface="Wingdings" pitchFamily="2" charset="2"/>
              <a:buNone/>
            </a:pPr>
            <a:r>
              <a:rPr lang="en-US" sz="2800" dirty="0" smtClean="0">
                <a:latin typeface="+mj-lt"/>
              </a:rPr>
              <a:t> </a:t>
            </a:r>
            <a:r>
              <a:rPr lang="en-US" sz="2800" b="1" u="sng" dirty="0" smtClean="0">
                <a:solidFill>
                  <a:schemeClr val="folHlink"/>
                </a:solidFill>
                <a:latin typeface="+mj-lt"/>
              </a:rPr>
              <a:t>Found in:</a:t>
            </a:r>
            <a:r>
              <a:rPr lang="en-US" sz="2800" dirty="0" smtClean="0">
                <a:latin typeface="+mj-lt"/>
              </a:rPr>
              <a:t/>
            </a:r>
            <a:br>
              <a:rPr lang="en-US" sz="2800" dirty="0" smtClean="0">
                <a:latin typeface="+mj-lt"/>
              </a:rPr>
            </a:br>
            <a:r>
              <a:rPr lang="en-US" sz="2800" dirty="0" smtClean="0">
                <a:latin typeface="+mj-lt"/>
              </a:rPr>
              <a:t>- Hereditary </a:t>
            </a:r>
            <a:r>
              <a:rPr lang="en-US" sz="2800" dirty="0" err="1" smtClean="0">
                <a:latin typeface="+mj-lt"/>
              </a:rPr>
              <a:t>spherocytosis</a:t>
            </a:r>
            <a:r>
              <a:rPr lang="en-US" sz="2800" dirty="0" smtClean="0">
                <a:latin typeface="+mj-lt"/>
              </a:rPr>
              <a:t/>
            </a:r>
            <a:br>
              <a:rPr lang="en-US" sz="2800" dirty="0" smtClean="0">
                <a:latin typeface="+mj-lt"/>
              </a:rPr>
            </a:br>
            <a:r>
              <a:rPr lang="en-US" sz="2800" dirty="0" smtClean="0">
                <a:latin typeface="+mj-lt"/>
              </a:rPr>
              <a:t>- Immune </a:t>
            </a:r>
            <a:r>
              <a:rPr lang="en-US" sz="2800" dirty="0" err="1" smtClean="0">
                <a:latin typeface="+mj-lt"/>
              </a:rPr>
              <a:t>haemolytic</a:t>
            </a:r>
            <a:r>
              <a:rPr lang="en-US" sz="2800" dirty="0" smtClean="0">
                <a:latin typeface="+mj-lt"/>
              </a:rPr>
              <a:t> anemia</a:t>
            </a:r>
            <a:br>
              <a:rPr lang="en-US" sz="2800" dirty="0" smtClean="0">
                <a:latin typeface="+mj-lt"/>
              </a:rPr>
            </a:br>
            <a:r>
              <a:rPr lang="en-US" sz="2800" dirty="0" smtClean="0">
                <a:latin typeface="+mj-lt"/>
              </a:rPr>
              <a:t>- </a:t>
            </a:r>
            <a:r>
              <a:rPr lang="en-US" sz="2800" dirty="0" err="1" smtClean="0">
                <a:latin typeface="+mj-lt"/>
              </a:rPr>
              <a:t>Zieve's</a:t>
            </a:r>
            <a:r>
              <a:rPr lang="en-US" sz="2800" dirty="0" smtClean="0">
                <a:latin typeface="+mj-lt"/>
              </a:rPr>
              <a:t> syndrome</a:t>
            </a:r>
            <a:br>
              <a:rPr lang="en-US" sz="2800" dirty="0" smtClean="0">
                <a:latin typeface="+mj-lt"/>
              </a:rPr>
            </a:br>
            <a:r>
              <a:rPr lang="en-US" sz="2800" dirty="0" smtClean="0">
                <a:latin typeface="+mj-lt"/>
              </a:rPr>
              <a:t>- </a:t>
            </a:r>
            <a:r>
              <a:rPr lang="en-US" sz="2800" dirty="0" err="1" smtClean="0">
                <a:latin typeface="+mj-lt"/>
              </a:rPr>
              <a:t>Microangiopathic</a:t>
            </a:r>
            <a:r>
              <a:rPr lang="en-US" sz="2800" dirty="0" smtClean="0">
                <a:latin typeface="+mj-lt"/>
              </a:rPr>
              <a:t> </a:t>
            </a:r>
            <a:r>
              <a:rPr lang="en-US" sz="2800" dirty="0" err="1" smtClean="0">
                <a:latin typeface="+mj-lt"/>
              </a:rPr>
              <a:t>haemolytic</a:t>
            </a:r>
            <a:r>
              <a:rPr lang="en-US" sz="2800" dirty="0" smtClean="0">
                <a:latin typeface="+mj-lt"/>
              </a:rPr>
              <a:t> anemia  </a:t>
            </a:r>
            <a:endParaRPr lang="en-US" sz="2800" dirty="0">
              <a:latin typeface="+mj-lt"/>
            </a:endParaRPr>
          </a:p>
        </p:txBody>
      </p:sp>
      <p:pic>
        <p:nvPicPr>
          <p:cNvPr id="4" name="Picture 4" descr="Spherocytes"/>
          <p:cNvPicPr>
            <a:picLocks noChangeAspect="1" noChangeArrowheads="1"/>
          </p:cNvPicPr>
          <p:nvPr/>
        </p:nvPicPr>
        <p:blipFill>
          <a:blip r:embed="rId2" cstate="print"/>
          <a:srcRect/>
          <a:stretch>
            <a:fillRect/>
          </a:stretch>
        </p:blipFill>
        <p:spPr bwMode="auto">
          <a:xfrm>
            <a:off x="5868144" y="4293096"/>
            <a:ext cx="3275856" cy="20882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764704"/>
            <a:ext cx="8208912" cy="6525444"/>
          </a:xfrm>
          <a:prstGeom prst="rect">
            <a:avLst/>
          </a:prstGeom>
        </p:spPr>
        <p:txBody>
          <a:bodyPr wrap="square">
            <a:spAutoFit/>
          </a:bodyPr>
          <a:lstStyle/>
          <a:p>
            <a:pPr algn="l">
              <a:buFont typeface="Wingdings" pitchFamily="2" charset="2"/>
              <a:buNone/>
            </a:pPr>
            <a:r>
              <a:rPr lang="en-US" sz="2800" b="1" u="sng" dirty="0" smtClean="0">
                <a:solidFill>
                  <a:schemeClr val="hlink"/>
                </a:solidFill>
                <a:latin typeface="+mj-lt"/>
              </a:rPr>
              <a:t>2-Target Cells:(</a:t>
            </a:r>
            <a:r>
              <a:rPr lang="en-GB" sz="2800" dirty="0" err="1" smtClean="0">
                <a:solidFill>
                  <a:srgbClr val="FF0000"/>
                </a:solidFill>
                <a:latin typeface="Arial" pitchFamily="34" charset="0"/>
                <a:cs typeface="Arial" pitchFamily="34" charset="0"/>
              </a:rPr>
              <a:t>Codocytes</a:t>
            </a:r>
            <a:r>
              <a:rPr lang="en-GB" sz="2800" dirty="0" smtClean="0">
                <a:solidFill>
                  <a:srgbClr val="FF0000"/>
                </a:solidFill>
                <a:latin typeface="Arial" pitchFamily="34" charset="0"/>
                <a:cs typeface="Arial" pitchFamily="34" charset="0"/>
              </a:rPr>
              <a:t>)</a:t>
            </a:r>
            <a:endParaRPr lang="ar-SA" sz="2800" b="1" u="sng" dirty="0" smtClean="0">
              <a:solidFill>
                <a:srgbClr val="FF0000"/>
              </a:solidFill>
              <a:latin typeface="+mj-lt"/>
            </a:endParaRPr>
          </a:p>
          <a:p>
            <a:pPr algn="l">
              <a:buFont typeface="Wingdings" pitchFamily="2" charset="2"/>
              <a:buNone/>
            </a:pPr>
            <a:r>
              <a:rPr lang="en-US" sz="2800" b="1" u="sng" dirty="0" smtClean="0">
                <a:solidFill>
                  <a:schemeClr val="folHlink"/>
                </a:solidFill>
                <a:latin typeface="+mj-lt"/>
              </a:rPr>
              <a:t>Morphology:</a:t>
            </a:r>
            <a:r>
              <a:rPr lang="en-US" sz="2800" b="1" dirty="0" smtClean="0">
                <a:latin typeface="+mj-lt"/>
              </a:rPr>
              <a:t/>
            </a:r>
            <a:br>
              <a:rPr lang="en-US" sz="2800" b="1" dirty="0" smtClean="0">
                <a:latin typeface="+mj-lt"/>
              </a:rPr>
            </a:br>
            <a:r>
              <a:rPr lang="en-US" sz="2800" dirty="0" smtClean="0">
                <a:latin typeface="+mj-lt"/>
              </a:rPr>
              <a:t>Red cells have an area of increased staining which appears in the area of central pallor. </a:t>
            </a:r>
          </a:p>
          <a:p>
            <a:pPr algn="l"/>
            <a:r>
              <a:rPr lang="en-GB" sz="2400" dirty="0" smtClean="0">
                <a:latin typeface="Arial" pitchFamily="34" charset="0"/>
                <a:cs typeface="Arial" pitchFamily="34" charset="0"/>
              </a:rPr>
              <a:t>-</a:t>
            </a:r>
            <a:r>
              <a:rPr lang="en-GB" sz="2400" dirty="0" err="1" smtClean="0">
                <a:latin typeface="Arial" pitchFamily="34" charset="0"/>
                <a:cs typeface="Arial" pitchFamily="34" charset="0"/>
              </a:rPr>
              <a:t>Codocytes</a:t>
            </a:r>
            <a:r>
              <a:rPr lang="en-GB" sz="2400" dirty="0" smtClean="0">
                <a:latin typeface="Arial" pitchFamily="34" charset="0"/>
                <a:cs typeface="Arial" pitchFamily="34" charset="0"/>
              </a:rPr>
              <a:t> appear in conditions which cause the surface of the red cell to increase disproportionately to its volume.</a:t>
            </a:r>
          </a:p>
          <a:p>
            <a:pPr algn="l"/>
            <a:r>
              <a:rPr lang="en-GB" sz="2400" dirty="0" smtClean="0">
                <a:latin typeface="Arial" pitchFamily="34" charset="0"/>
                <a:cs typeface="Arial" pitchFamily="34" charset="0"/>
              </a:rPr>
              <a:t>-This may result from a decrease in </a:t>
            </a:r>
            <a:r>
              <a:rPr lang="en-GB" sz="2400" dirty="0" err="1" smtClean="0">
                <a:latin typeface="Arial" pitchFamily="34" charset="0"/>
                <a:cs typeface="Arial" pitchFamily="34" charset="0"/>
              </a:rPr>
              <a:t>hemoglobin</a:t>
            </a:r>
            <a:r>
              <a:rPr lang="en-GB" sz="2400" dirty="0" smtClean="0">
                <a:latin typeface="Arial" pitchFamily="34" charset="0"/>
                <a:cs typeface="Arial" pitchFamily="34" charset="0"/>
              </a:rPr>
              <a:t>, as in iron deficiency </a:t>
            </a:r>
            <a:r>
              <a:rPr lang="en-GB" sz="2400" dirty="0" err="1" smtClean="0">
                <a:latin typeface="Arial" pitchFamily="34" charset="0"/>
                <a:cs typeface="Arial" pitchFamily="34" charset="0"/>
              </a:rPr>
              <a:t>anemia</a:t>
            </a:r>
            <a:r>
              <a:rPr lang="en-GB" sz="2400" dirty="0" smtClean="0">
                <a:latin typeface="Arial" pitchFamily="34" charset="0"/>
                <a:cs typeface="Arial" pitchFamily="34" charset="0"/>
              </a:rPr>
              <a:t>, or an increase in cell membrane.</a:t>
            </a:r>
          </a:p>
          <a:p>
            <a:pPr algn="l">
              <a:buFont typeface="Wingdings" pitchFamily="2" charset="2"/>
              <a:buNone/>
            </a:pPr>
            <a:r>
              <a:rPr lang="en-US" sz="2800" u="sng" dirty="0" smtClean="0">
                <a:solidFill>
                  <a:schemeClr val="folHlink"/>
                </a:solidFill>
                <a:latin typeface="+mj-lt"/>
              </a:rPr>
              <a:t>Found in:</a:t>
            </a:r>
            <a:r>
              <a:rPr lang="en-US" sz="2800" u="sng" dirty="0" smtClean="0">
                <a:latin typeface="+mj-lt"/>
              </a:rPr>
              <a:t/>
            </a:r>
            <a:br>
              <a:rPr lang="en-US" sz="2800" u="sng" dirty="0" smtClean="0">
                <a:latin typeface="+mj-lt"/>
              </a:rPr>
            </a:br>
            <a:r>
              <a:rPr lang="en-US" sz="2800" u="sng" dirty="0" smtClean="0">
                <a:latin typeface="+mj-lt"/>
              </a:rPr>
              <a:t>-</a:t>
            </a:r>
            <a:r>
              <a:rPr lang="en-US" sz="2800" dirty="0" smtClean="0">
                <a:latin typeface="+mj-lt"/>
              </a:rPr>
              <a:t>Obstructive liver disease</a:t>
            </a:r>
            <a:br>
              <a:rPr lang="en-US" sz="2800" dirty="0" smtClean="0">
                <a:latin typeface="+mj-lt"/>
              </a:rPr>
            </a:br>
            <a:r>
              <a:rPr lang="en-US" sz="2800" dirty="0" smtClean="0">
                <a:latin typeface="+mj-lt"/>
              </a:rPr>
              <a:t>- Severe iron deficiency</a:t>
            </a:r>
            <a:br>
              <a:rPr lang="en-US" sz="2800" dirty="0" smtClean="0">
                <a:latin typeface="+mj-lt"/>
              </a:rPr>
            </a:br>
            <a:r>
              <a:rPr lang="en-US" sz="2800" dirty="0" smtClean="0">
                <a:latin typeface="+mj-lt"/>
              </a:rPr>
              <a:t>- </a:t>
            </a:r>
            <a:r>
              <a:rPr lang="en-US" sz="2800" dirty="0" err="1" smtClean="0">
                <a:latin typeface="+mj-lt"/>
              </a:rPr>
              <a:t>Thalassaemia</a:t>
            </a:r>
            <a:r>
              <a:rPr lang="en-US" sz="2800" dirty="0" smtClean="0">
                <a:latin typeface="+mj-lt"/>
              </a:rPr>
              <a:t/>
            </a:r>
            <a:br>
              <a:rPr lang="en-US" sz="2800" dirty="0" smtClean="0">
                <a:latin typeface="+mj-lt"/>
              </a:rPr>
            </a:br>
            <a:r>
              <a:rPr lang="en-US" sz="2800" dirty="0" smtClean="0">
                <a:latin typeface="+mj-lt"/>
              </a:rPr>
              <a:t>- </a:t>
            </a:r>
            <a:r>
              <a:rPr lang="en-US" sz="2800" dirty="0" err="1" smtClean="0">
                <a:latin typeface="+mj-lt"/>
              </a:rPr>
              <a:t>Haemoglobinopathies</a:t>
            </a:r>
            <a:r>
              <a:rPr lang="en-US" sz="2800" dirty="0" smtClean="0">
                <a:latin typeface="+mj-lt"/>
              </a:rPr>
              <a:t> (S and C)</a:t>
            </a:r>
            <a:br>
              <a:rPr lang="en-US" sz="2800" dirty="0" smtClean="0">
                <a:latin typeface="+mj-lt"/>
              </a:rPr>
            </a:br>
            <a:r>
              <a:rPr lang="en-US" sz="2800" dirty="0" smtClean="0">
                <a:latin typeface="+mj-lt"/>
              </a:rPr>
              <a:t>- Post </a:t>
            </a:r>
            <a:r>
              <a:rPr lang="en-US" sz="2800" dirty="0" err="1" smtClean="0">
                <a:latin typeface="+mj-lt"/>
              </a:rPr>
              <a:t>splenectomy</a:t>
            </a:r>
            <a:endParaRPr lang="en-US" sz="2800" dirty="0" smtClean="0">
              <a:latin typeface="+mj-lt"/>
            </a:endParaRPr>
          </a:p>
          <a:p>
            <a:pPr algn="l">
              <a:buFont typeface="Wingdings" pitchFamily="2" charset="2"/>
              <a:buNone/>
            </a:pPr>
            <a:r>
              <a:rPr lang="en-GB" sz="2800" dirty="0" smtClean="0">
                <a:latin typeface="+mj-lt"/>
                <a:cs typeface="Arial" pitchFamily="34" charset="0"/>
              </a:rPr>
              <a:t>obstructive jaundice</a:t>
            </a:r>
            <a:r>
              <a:rPr lang="en-GB" sz="2800" b="1" dirty="0" smtClean="0">
                <a:latin typeface="+mj-lt"/>
                <a:cs typeface="Arial" pitchFamily="34" charset="0"/>
              </a:rPr>
              <a:t>-</a:t>
            </a:r>
            <a:endParaRPr lang="ar-SA" sz="2800" b="1" dirty="0">
              <a:latin typeface="+mj-lt"/>
              <a:cs typeface="Arial" pitchFamily="34" charset="0"/>
            </a:endParaRPr>
          </a:p>
        </p:txBody>
      </p:sp>
      <p:sp>
        <p:nvSpPr>
          <p:cNvPr id="3" name="مستطيل 2"/>
          <p:cNvSpPr/>
          <p:nvPr/>
        </p:nvSpPr>
        <p:spPr>
          <a:xfrm>
            <a:off x="395536" y="260648"/>
            <a:ext cx="8136904" cy="523220"/>
          </a:xfrm>
          <a:prstGeom prst="rect">
            <a:avLst/>
          </a:prstGeom>
        </p:spPr>
        <p:txBody>
          <a:bodyPr wrap="square">
            <a:spAutoFit/>
          </a:bodyPr>
          <a:lstStyle/>
          <a:p>
            <a:pPr algn="ctr"/>
            <a:r>
              <a:rPr lang="en-US" sz="2800" b="1" dirty="0" smtClean="0">
                <a:latin typeface="+mj-lt"/>
              </a:rPr>
              <a:t>II- </a:t>
            </a:r>
            <a:r>
              <a:rPr lang="en-US" sz="2800" b="1" dirty="0" smtClean="0">
                <a:solidFill>
                  <a:srgbClr val="FF0000"/>
                </a:solidFill>
                <a:latin typeface="+mj-lt"/>
              </a:rPr>
              <a:t>Variation of red cells shape (</a:t>
            </a:r>
            <a:r>
              <a:rPr lang="en-US" sz="2800" b="1" dirty="0" err="1" smtClean="0">
                <a:solidFill>
                  <a:srgbClr val="FF0000"/>
                </a:solidFill>
                <a:latin typeface="+mj-lt"/>
              </a:rPr>
              <a:t>Poikilocytosis</a:t>
            </a:r>
            <a:r>
              <a:rPr lang="en-US" sz="2800" b="1" dirty="0" smtClean="0">
                <a:solidFill>
                  <a:srgbClr val="FF0000"/>
                </a:solidFill>
                <a:latin typeface="+mj-lt"/>
              </a:rPr>
              <a:t>)</a:t>
            </a:r>
            <a:r>
              <a:rPr lang="en-US" sz="2800" b="1" dirty="0" smtClean="0">
                <a:latin typeface="+mj-lt"/>
              </a:rPr>
              <a:t> </a:t>
            </a:r>
            <a:endParaRPr lang="ar-SA" sz="2800" dirty="0">
              <a:latin typeface="+mj-lt"/>
            </a:endParaRPr>
          </a:p>
        </p:txBody>
      </p:sp>
      <p:pic>
        <p:nvPicPr>
          <p:cNvPr id="4" name="Picture 4" descr="Target cells"/>
          <p:cNvPicPr>
            <a:picLocks noChangeAspect="1" noChangeArrowheads="1"/>
          </p:cNvPicPr>
          <p:nvPr/>
        </p:nvPicPr>
        <p:blipFill>
          <a:blip r:embed="rId2" cstate="print"/>
          <a:srcRect/>
          <a:stretch>
            <a:fillRect/>
          </a:stretch>
        </p:blipFill>
        <p:spPr bwMode="auto">
          <a:xfrm>
            <a:off x="5940152" y="4581128"/>
            <a:ext cx="3024461" cy="227687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692697"/>
            <a:ext cx="8496944" cy="523220"/>
          </a:xfrm>
          <a:prstGeom prst="rect">
            <a:avLst/>
          </a:prstGeom>
        </p:spPr>
        <p:txBody>
          <a:bodyPr wrap="square">
            <a:spAutoFit/>
          </a:bodyPr>
          <a:lstStyle/>
          <a:p>
            <a:pPr algn="ctr"/>
            <a:r>
              <a:rPr lang="en-US" sz="2800" dirty="0" smtClean="0"/>
              <a:t>II- </a:t>
            </a:r>
            <a:r>
              <a:rPr lang="en-US" sz="2800" dirty="0" smtClean="0">
                <a:solidFill>
                  <a:srgbClr val="FF0000"/>
                </a:solidFill>
              </a:rPr>
              <a:t>Variation of red cells shape (</a:t>
            </a:r>
            <a:r>
              <a:rPr lang="en-US" sz="2800" dirty="0" err="1" smtClean="0">
                <a:solidFill>
                  <a:srgbClr val="FF0000"/>
                </a:solidFill>
              </a:rPr>
              <a:t>Poikilocytosis</a:t>
            </a:r>
            <a:r>
              <a:rPr lang="en-US" sz="2800" dirty="0" smtClean="0">
                <a:solidFill>
                  <a:srgbClr val="FF0000"/>
                </a:solidFill>
              </a:rPr>
              <a:t>)</a:t>
            </a:r>
            <a:r>
              <a:rPr lang="en-US" b="1" dirty="0" smtClean="0"/>
              <a:t> </a:t>
            </a:r>
            <a:endParaRPr lang="ar-SA" dirty="0"/>
          </a:p>
        </p:txBody>
      </p:sp>
      <p:sp>
        <p:nvSpPr>
          <p:cNvPr id="3" name="مستطيل 2"/>
          <p:cNvSpPr/>
          <p:nvPr/>
        </p:nvSpPr>
        <p:spPr>
          <a:xfrm>
            <a:off x="395536" y="1412776"/>
            <a:ext cx="8496944" cy="3539430"/>
          </a:xfrm>
          <a:prstGeom prst="rect">
            <a:avLst/>
          </a:prstGeom>
        </p:spPr>
        <p:txBody>
          <a:bodyPr wrap="square">
            <a:spAutoFit/>
          </a:bodyPr>
          <a:lstStyle/>
          <a:p>
            <a:pPr algn="l">
              <a:buFont typeface="Wingdings" pitchFamily="2" charset="2"/>
              <a:buNone/>
            </a:pPr>
            <a:r>
              <a:rPr lang="en-US" sz="2800" b="1" u="sng" dirty="0" smtClean="0">
                <a:solidFill>
                  <a:schemeClr val="hlink"/>
                </a:solidFill>
                <a:latin typeface="+mj-lt"/>
              </a:rPr>
              <a:t>3- </a:t>
            </a:r>
            <a:r>
              <a:rPr lang="en-US" sz="2800" b="1" u="sng" dirty="0" err="1" smtClean="0">
                <a:solidFill>
                  <a:schemeClr val="hlink"/>
                </a:solidFill>
                <a:latin typeface="+mj-lt"/>
              </a:rPr>
              <a:t>Ovalocytes</a:t>
            </a:r>
            <a:r>
              <a:rPr lang="en-US" sz="2800" b="1" u="sng" dirty="0" smtClean="0">
                <a:solidFill>
                  <a:schemeClr val="hlink"/>
                </a:solidFill>
                <a:latin typeface="+mj-lt"/>
              </a:rPr>
              <a:t>:</a:t>
            </a:r>
            <a:endParaRPr lang="ar-SA" sz="2800" b="1" u="sng" dirty="0" smtClean="0">
              <a:solidFill>
                <a:schemeClr val="hlink"/>
              </a:solidFill>
              <a:latin typeface="+mj-lt"/>
            </a:endParaRPr>
          </a:p>
          <a:p>
            <a:pPr algn="l">
              <a:buFont typeface="Wingdings" pitchFamily="2" charset="2"/>
              <a:buNone/>
            </a:pPr>
            <a:r>
              <a:rPr lang="en-US" sz="2800" b="1" u="sng" dirty="0" smtClean="0">
                <a:solidFill>
                  <a:schemeClr val="folHlink"/>
                </a:solidFill>
                <a:latin typeface="+mj-lt"/>
              </a:rPr>
              <a:t>Morphology:</a:t>
            </a:r>
            <a:r>
              <a:rPr lang="en-US" sz="2800" b="1" dirty="0" smtClean="0">
                <a:latin typeface="+mj-lt"/>
              </a:rPr>
              <a:t/>
            </a:r>
            <a:br>
              <a:rPr lang="en-US" sz="2800" b="1" dirty="0" smtClean="0">
                <a:latin typeface="+mj-lt"/>
              </a:rPr>
            </a:br>
            <a:r>
              <a:rPr lang="en-US" sz="2800" b="1" dirty="0" smtClean="0">
                <a:latin typeface="+mj-lt"/>
              </a:rPr>
              <a:t>oval shape red blood cell</a:t>
            </a:r>
            <a:endParaRPr lang="en-US" sz="2800" b="1" u="sng" dirty="0" smtClean="0">
              <a:latin typeface="+mj-lt"/>
            </a:endParaRPr>
          </a:p>
          <a:p>
            <a:pPr algn="l">
              <a:buFont typeface="Wingdings" pitchFamily="2" charset="2"/>
              <a:buNone/>
            </a:pPr>
            <a:r>
              <a:rPr lang="en-US" sz="2800" b="1" u="sng" dirty="0" smtClean="0">
                <a:solidFill>
                  <a:schemeClr val="folHlink"/>
                </a:solidFill>
                <a:latin typeface="+mj-lt"/>
              </a:rPr>
              <a:t>Found in:</a:t>
            </a:r>
          </a:p>
          <a:p>
            <a:pPr algn="l">
              <a:buFont typeface="Wingdings" pitchFamily="2" charset="2"/>
              <a:buNone/>
            </a:pPr>
            <a:r>
              <a:rPr lang="en-US" sz="2800" b="1" u="sng" dirty="0" smtClean="0">
                <a:latin typeface="+mj-lt"/>
              </a:rPr>
              <a:t/>
            </a:r>
            <a:br>
              <a:rPr lang="en-US" sz="2800" b="1" u="sng" dirty="0" smtClean="0">
                <a:latin typeface="+mj-lt"/>
              </a:rPr>
            </a:br>
            <a:r>
              <a:rPr lang="en-US" sz="2800" b="1" dirty="0" smtClean="0">
                <a:latin typeface="+mj-lt"/>
              </a:rPr>
              <a:t>- </a:t>
            </a:r>
            <a:r>
              <a:rPr lang="en-US" sz="2800" b="1" dirty="0" err="1" smtClean="0">
                <a:latin typeface="+mj-lt"/>
              </a:rPr>
              <a:t>Thalassaemia</a:t>
            </a:r>
            <a:r>
              <a:rPr lang="en-US" sz="2800" b="1" dirty="0" smtClean="0">
                <a:latin typeface="+mj-lt"/>
              </a:rPr>
              <a:t> major.</a:t>
            </a:r>
          </a:p>
          <a:p>
            <a:pPr algn="l">
              <a:buFont typeface="Wingdings" pitchFamily="2" charset="2"/>
              <a:buNone/>
            </a:pPr>
            <a:r>
              <a:rPr lang="en-US" sz="2800" b="1" dirty="0" smtClean="0">
                <a:latin typeface="+mj-lt"/>
              </a:rPr>
              <a:t>- Hereditary </a:t>
            </a:r>
            <a:r>
              <a:rPr lang="en-US" sz="2800" b="1" dirty="0" err="1" smtClean="0">
                <a:latin typeface="+mj-lt"/>
              </a:rPr>
              <a:t>ovalocytosis</a:t>
            </a:r>
            <a:r>
              <a:rPr lang="en-US" sz="2800" b="1" dirty="0" smtClean="0">
                <a:latin typeface="+mj-lt"/>
              </a:rPr>
              <a:t>. </a:t>
            </a:r>
          </a:p>
          <a:p>
            <a:pPr algn="l">
              <a:buFont typeface="Wingdings" pitchFamily="2" charset="2"/>
              <a:buNone/>
            </a:pPr>
            <a:r>
              <a:rPr lang="en-US" sz="2800" b="1" dirty="0" smtClean="0">
                <a:latin typeface="+mj-lt"/>
              </a:rPr>
              <a:t>- Sickle cell anemia</a:t>
            </a:r>
            <a:endParaRPr lang="en-US" sz="2800" b="1" dirty="0">
              <a:latin typeface="+mj-lt"/>
            </a:endParaRPr>
          </a:p>
        </p:txBody>
      </p:sp>
      <p:pic>
        <p:nvPicPr>
          <p:cNvPr id="4" name="Picture 4" descr="Feline 'liver poik'"/>
          <p:cNvPicPr>
            <a:picLocks noChangeAspect="1" noChangeArrowheads="1"/>
          </p:cNvPicPr>
          <p:nvPr/>
        </p:nvPicPr>
        <p:blipFill>
          <a:blip r:embed="rId2" cstate="print"/>
          <a:srcRect/>
          <a:stretch>
            <a:fillRect/>
          </a:stretch>
        </p:blipFill>
        <p:spPr bwMode="auto">
          <a:xfrm>
            <a:off x="4932041" y="1844675"/>
            <a:ext cx="4032447" cy="40227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700809"/>
            <a:ext cx="6606480" cy="4819781"/>
          </a:xfrm>
          <a:prstGeom prst="rect">
            <a:avLst/>
          </a:prstGeom>
        </p:spPr>
        <p:txBody>
          <a:bodyPr wrap="square">
            <a:spAutoFit/>
          </a:bodyPr>
          <a:lstStyle/>
          <a:p>
            <a:pPr algn="l">
              <a:lnSpc>
                <a:spcPct val="80000"/>
              </a:lnSpc>
              <a:buFont typeface="Wingdings" pitchFamily="2" charset="2"/>
              <a:buNone/>
            </a:pPr>
            <a:endParaRPr lang="ar-SA" sz="2000" b="1" u="sng" dirty="0" smtClean="0">
              <a:solidFill>
                <a:schemeClr val="hlink"/>
              </a:solidFill>
            </a:endParaRPr>
          </a:p>
          <a:p>
            <a:pPr algn="l">
              <a:lnSpc>
                <a:spcPct val="80000"/>
              </a:lnSpc>
              <a:buFont typeface="Wingdings" pitchFamily="2" charset="2"/>
              <a:buNone/>
            </a:pPr>
            <a:r>
              <a:rPr lang="en-US" sz="2800" b="1" u="sng" dirty="0" smtClean="0">
                <a:solidFill>
                  <a:schemeClr val="folHlink"/>
                </a:solidFill>
              </a:rPr>
              <a:t>Morphology:</a:t>
            </a:r>
          </a:p>
          <a:p>
            <a:pPr algn="l">
              <a:lnSpc>
                <a:spcPct val="80000"/>
              </a:lnSpc>
              <a:buFont typeface="Wingdings" pitchFamily="2" charset="2"/>
              <a:buNone/>
            </a:pPr>
            <a:r>
              <a:rPr lang="en-US" sz="2800" b="1" dirty="0" smtClean="0"/>
              <a:t/>
            </a:r>
            <a:br>
              <a:rPr lang="en-US" sz="2800" b="1" dirty="0" smtClean="0"/>
            </a:br>
            <a:r>
              <a:rPr lang="en-US" sz="2800" b="1" dirty="0" smtClean="0">
                <a:latin typeface="Arial" pitchFamily="34" charset="0"/>
              </a:rPr>
              <a:t>The red cells are oval or elliptical in shape. Long axis is twice the short axis .</a:t>
            </a:r>
            <a:r>
              <a:rPr lang="en-GB" sz="2800" dirty="0" smtClean="0"/>
              <a:t>Less than 1% of red cells in normal blood are oval</a:t>
            </a:r>
            <a:r>
              <a:rPr lang="en-US" sz="2800" b="1" dirty="0" smtClean="0">
                <a:latin typeface="Arial" pitchFamily="34" charset="0"/>
              </a:rPr>
              <a:t>.</a:t>
            </a:r>
            <a:endParaRPr lang="en-US" sz="2800" b="1" u="sng" dirty="0" smtClean="0">
              <a:latin typeface="Arial" pitchFamily="34" charset="0"/>
            </a:endParaRPr>
          </a:p>
          <a:p>
            <a:pPr algn="l">
              <a:lnSpc>
                <a:spcPct val="80000"/>
              </a:lnSpc>
              <a:buFont typeface="Wingdings" pitchFamily="2" charset="2"/>
              <a:buNone/>
            </a:pPr>
            <a:r>
              <a:rPr lang="en-US" sz="2800" b="1" u="sng" dirty="0" smtClean="0">
                <a:solidFill>
                  <a:schemeClr val="folHlink"/>
                </a:solidFill>
              </a:rPr>
              <a:t>Found in:</a:t>
            </a:r>
          </a:p>
          <a:p>
            <a:pPr algn="l">
              <a:lnSpc>
                <a:spcPct val="80000"/>
              </a:lnSpc>
              <a:buFont typeface="Wingdings" pitchFamily="2" charset="2"/>
              <a:buNone/>
            </a:pPr>
            <a:r>
              <a:rPr lang="en-US" sz="2800" b="1" dirty="0" smtClean="0"/>
              <a:t/>
            </a:r>
            <a:br>
              <a:rPr lang="en-US" sz="2800" b="1" dirty="0" smtClean="0"/>
            </a:br>
            <a:r>
              <a:rPr lang="en-US" sz="2800" b="1" dirty="0" smtClean="0"/>
              <a:t>- </a:t>
            </a:r>
            <a:r>
              <a:rPr lang="en-US" sz="2800" b="1" dirty="0" smtClean="0">
                <a:latin typeface="Arial" pitchFamily="34" charset="0"/>
              </a:rPr>
              <a:t>Hereditary </a:t>
            </a:r>
            <a:r>
              <a:rPr lang="en-US" sz="2800" b="1" dirty="0" err="1" smtClean="0">
                <a:latin typeface="Arial" pitchFamily="34" charset="0"/>
              </a:rPr>
              <a:t>elliptocytosis</a:t>
            </a:r>
            <a:r>
              <a:rPr lang="en-US" sz="2800" b="1" dirty="0" smtClean="0">
                <a:latin typeface="Arial" pitchFamily="34" charset="0"/>
              </a:rPr>
              <a:t/>
            </a:r>
            <a:br>
              <a:rPr lang="en-US" sz="2800" b="1" dirty="0" smtClean="0">
                <a:latin typeface="Arial" pitchFamily="34" charset="0"/>
              </a:rPr>
            </a:br>
            <a:r>
              <a:rPr lang="en-US" sz="2800" b="1" dirty="0" smtClean="0">
                <a:latin typeface="Arial" pitchFamily="34" charset="0"/>
              </a:rPr>
              <a:t>- </a:t>
            </a:r>
            <a:r>
              <a:rPr lang="en-US" sz="2800" b="1" dirty="0" err="1" smtClean="0">
                <a:latin typeface="Arial" pitchFamily="34" charset="0"/>
              </a:rPr>
              <a:t>Megaloblastic</a:t>
            </a:r>
            <a:r>
              <a:rPr lang="en-US" sz="2800" b="1" dirty="0" smtClean="0">
                <a:latin typeface="Arial" pitchFamily="34" charset="0"/>
              </a:rPr>
              <a:t> anemia</a:t>
            </a:r>
            <a:br>
              <a:rPr lang="en-US" sz="2800" b="1" dirty="0" smtClean="0">
                <a:latin typeface="Arial" pitchFamily="34" charset="0"/>
              </a:rPr>
            </a:br>
            <a:r>
              <a:rPr lang="en-US" sz="2800" b="1" dirty="0" smtClean="0">
                <a:latin typeface="Arial" pitchFamily="34" charset="0"/>
              </a:rPr>
              <a:t>- Iron deficiency </a:t>
            </a:r>
            <a:br>
              <a:rPr lang="en-US" sz="2800" b="1" dirty="0" smtClean="0">
                <a:latin typeface="Arial" pitchFamily="34" charset="0"/>
              </a:rPr>
            </a:br>
            <a:r>
              <a:rPr lang="en-US" sz="2800" b="1" dirty="0" smtClean="0">
                <a:latin typeface="Arial" pitchFamily="34" charset="0"/>
              </a:rPr>
              <a:t>- </a:t>
            </a:r>
            <a:r>
              <a:rPr lang="en-US" sz="2800" b="1" dirty="0" err="1" smtClean="0">
                <a:latin typeface="Arial" pitchFamily="34" charset="0"/>
              </a:rPr>
              <a:t>Thalassaemia</a:t>
            </a:r>
            <a:r>
              <a:rPr lang="en-US" sz="2800" b="1" dirty="0" smtClean="0">
                <a:latin typeface="Arial" pitchFamily="34" charset="0"/>
              </a:rPr>
              <a:t/>
            </a:r>
            <a:br>
              <a:rPr lang="en-US" sz="2800" b="1" dirty="0" smtClean="0">
                <a:latin typeface="Arial" pitchFamily="34" charset="0"/>
              </a:rPr>
            </a:br>
            <a:r>
              <a:rPr lang="en-US" sz="2800" b="1" dirty="0" smtClean="0">
                <a:latin typeface="Arial" pitchFamily="34" charset="0"/>
              </a:rPr>
              <a:t>- </a:t>
            </a:r>
            <a:r>
              <a:rPr lang="en-US" sz="2800" b="1" dirty="0" err="1" smtClean="0">
                <a:latin typeface="Arial" pitchFamily="34" charset="0"/>
              </a:rPr>
              <a:t>Myelofibrosis</a:t>
            </a:r>
            <a:endParaRPr lang="ar-SA" sz="2800" dirty="0"/>
          </a:p>
        </p:txBody>
      </p:sp>
      <p:sp>
        <p:nvSpPr>
          <p:cNvPr id="3" name="مستطيل 2"/>
          <p:cNvSpPr/>
          <p:nvPr/>
        </p:nvSpPr>
        <p:spPr>
          <a:xfrm>
            <a:off x="611560" y="332657"/>
            <a:ext cx="7416824" cy="523220"/>
          </a:xfrm>
          <a:prstGeom prst="rect">
            <a:avLst/>
          </a:prstGeom>
        </p:spPr>
        <p:txBody>
          <a:bodyPr wrap="square">
            <a:spAutoFit/>
          </a:bodyPr>
          <a:lstStyle/>
          <a:p>
            <a:pPr algn="ctr"/>
            <a:r>
              <a:rPr lang="en-US" sz="2800" dirty="0" smtClean="0"/>
              <a:t>II- </a:t>
            </a:r>
            <a:r>
              <a:rPr lang="en-US" sz="2800" dirty="0" smtClean="0">
                <a:solidFill>
                  <a:srgbClr val="FF0000"/>
                </a:solidFill>
              </a:rPr>
              <a:t>Variation of red cells shape (</a:t>
            </a:r>
            <a:r>
              <a:rPr lang="en-US" sz="2800" dirty="0" err="1" smtClean="0">
                <a:solidFill>
                  <a:srgbClr val="FF0000"/>
                </a:solidFill>
              </a:rPr>
              <a:t>Poikilocytosis</a:t>
            </a:r>
            <a:r>
              <a:rPr lang="en-US" dirty="0" smtClean="0">
                <a:solidFill>
                  <a:srgbClr val="FF0000"/>
                </a:solidFill>
              </a:rPr>
              <a:t>)</a:t>
            </a:r>
            <a:r>
              <a:rPr lang="en-US" b="1" dirty="0" smtClean="0"/>
              <a:t> </a:t>
            </a:r>
            <a:endParaRPr lang="ar-SA" dirty="0"/>
          </a:p>
        </p:txBody>
      </p:sp>
      <p:sp>
        <p:nvSpPr>
          <p:cNvPr id="4" name="مستطيل 3"/>
          <p:cNvSpPr/>
          <p:nvPr/>
        </p:nvSpPr>
        <p:spPr>
          <a:xfrm rot="10800000" flipV="1">
            <a:off x="611559" y="1231827"/>
            <a:ext cx="3096344" cy="387798"/>
          </a:xfrm>
          <a:prstGeom prst="rect">
            <a:avLst/>
          </a:prstGeom>
        </p:spPr>
        <p:txBody>
          <a:bodyPr wrap="square">
            <a:spAutoFit/>
          </a:bodyPr>
          <a:lstStyle/>
          <a:p>
            <a:pPr algn="l">
              <a:lnSpc>
                <a:spcPct val="80000"/>
              </a:lnSpc>
              <a:buFont typeface="Wingdings" pitchFamily="2" charset="2"/>
              <a:buNone/>
            </a:pPr>
            <a:r>
              <a:rPr lang="en-US" sz="2400" b="1" u="sng" dirty="0" smtClean="0">
                <a:solidFill>
                  <a:schemeClr val="hlink"/>
                </a:solidFill>
              </a:rPr>
              <a:t>4- </a:t>
            </a:r>
            <a:r>
              <a:rPr lang="en-US" sz="2400" b="1" u="sng" dirty="0" err="1" smtClean="0">
                <a:solidFill>
                  <a:schemeClr val="hlink"/>
                </a:solidFill>
              </a:rPr>
              <a:t>Elliptocytosis</a:t>
            </a:r>
            <a:r>
              <a:rPr lang="en-US" b="1" u="sng" dirty="0" smtClean="0">
                <a:solidFill>
                  <a:schemeClr val="hlink"/>
                </a:solidFill>
              </a:rPr>
              <a:t>:</a:t>
            </a:r>
            <a:endParaRPr lang="ar-SA" b="1" u="sng" dirty="0">
              <a:solidFill>
                <a:schemeClr val="hlink"/>
              </a:solidFill>
            </a:endParaRPr>
          </a:p>
        </p:txBody>
      </p:sp>
      <p:pic>
        <p:nvPicPr>
          <p:cNvPr id="5" name="Picture 5" descr="OVALO01_str">
            <a:hlinkClick r:id="rId2"/>
          </p:cNvPr>
          <p:cNvPicPr>
            <a:picLocks noChangeAspect="1" noChangeArrowheads="1"/>
          </p:cNvPicPr>
          <p:nvPr/>
        </p:nvPicPr>
        <p:blipFill>
          <a:blip r:embed="rId3" cstate="print"/>
          <a:srcRect/>
          <a:stretch>
            <a:fillRect/>
          </a:stretch>
        </p:blipFill>
        <p:spPr bwMode="auto">
          <a:xfrm>
            <a:off x="4932040" y="3933056"/>
            <a:ext cx="4032573" cy="292494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628800"/>
            <a:ext cx="7920880" cy="3582519"/>
          </a:xfrm>
          <a:prstGeom prst="rect">
            <a:avLst/>
          </a:prstGeom>
        </p:spPr>
        <p:txBody>
          <a:bodyPr wrap="square">
            <a:spAutoFit/>
          </a:bodyPr>
          <a:lstStyle/>
          <a:p>
            <a:pPr algn="l">
              <a:lnSpc>
                <a:spcPct val="90000"/>
              </a:lnSpc>
              <a:buFont typeface="Wingdings" pitchFamily="2" charset="2"/>
              <a:buNone/>
            </a:pPr>
            <a:r>
              <a:rPr lang="en-US" sz="2000" b="1" u="sng" dirty="0" smtClean="0">
                <a:solidFill>
                  <a:schemeClr val="hlink"/>
                </a:solidFill>
              </a:rPr>
              <a:t>5</a:t>
            </a:r>
            <a:r>
              <a:rPr lang="en-US" sz="2800" b="1" u="sng" dirty="0" smtClean="0">
                <a:solidFill>
                  <a:schemeClr val="hlink"/>
                </a:solidFill>
              </a:rPr>
              <a:t>- Tear Drop Cells(</a:t>
            </a:r>
            <a:r>
              <a:rPr lang="en-US" sz="2800" dirty="0" err="1" smtClean="0"/>
              <a:t>Dacrocyte</a:t>
            </a:r>
            <a:r>
              <a:rPr lang="en-US" sz="2800" dirty="0" smtClean="0"/>
              <a:t>)</a:t>
            </a:r>
            <a:r>
              <a:rPr lang="en-US" sz="2800" b="1" u="sng" dirty="0" smtClean="0">
                <a:solidFill>
                  <a:schemeClr val="hlink"/>
                </a:solidFill>
              </a:rPr>
              <a:t>:</a:t>
            </a:r>
            <a:endParaRPr lang="ar-SA" sz="2800" b="1" u="sng" dirty="0" smtClean="0">
              <a:solidFill>
                <a:schemeClr val="hlink"/>
              </a:solidFill>
            </a:endParaRPr>
          </a:p>
          <a:p>
            <a:pPr algn="l">
              <a:lnSpc>
                <a:spcPct val="90000"/>
              </a:lnSpc>
              <a:buFont typeface="Wingdings" pitchFamily="2" charset="2"/>
              <a:buNone/>
            </a:pPr>
            <a:r>
              <a:rPr lang="en-US" sz="2800" b="1" u="sng" dirty="0" smtClean="0">
                <a:solidFill>
                  <a:schemeClr val="folHlink"/>
                </a:solidFill>
              </a:rPr>
              <a:t>Morphology:</a:t>
            </a:r>
          </a:p>
          <a:p>
            <a:pPr algn="l">
              <a:lnSpc>
                <a:spcPct val="90000"/>
              </a:lnSpc>
              <a:buFont typeface="Wingdings" pitchFamily="2" charset="2"/>
              <a:buNone/>
            </a:pPr>
            <a:r>
              <a:rPr lang="en-US" sz="2800" b="1" dirty="0" smtClean="0"/>
              <a:t> </a:t>
            </a:r>
            <a:br>
              <a:rPr lang="en-US" sz="2800" b="1" dirty="0" smtClean="0"/>
            </a:br>
            <a:r>
              <a:rPr lang="en-US" sz="2800" b="1" dirty="0" smtClean="0">
                <a:latin typeface="Arial" pitchFamily="34" charset="0"/>
              </a:rPr>
              <a:t>Red cells shaped like a tear drop or pear</a:t>
            </a:r>
            <a:endParaRPr lang="en-US" sz="2800" b="1" u="sng" dirty="0" smtClean="0">
              <a:latin typeface="Arial" pitchFamily="34" charset="0"/>
            </a:endParaRPr>
          </a:p>
          <a:p>
            <a:pPr algn="l">
              <a:lnSpc>
                <a:spcPct val="90000"/>
              </a:lnSpc>
              <a:buFont typeface="Wingdings" pitchFamily="2" charset="2"/>
              <a:buNone/>
            </a:pPr>
            <a:r>
              <a:rPr lang="en-US" sz="2800" b="1" u="sng" dirty="0" smtClean="0">
                <a:solidFill>
                  <a:schemeClr val="folHlink"/>
                </a:solidFill>
              </a:rPr>
              <a:t>Found in:</a:t>
            </a:r>
          </a:p>
          <a:p>
            <a:pPr algn="l">
              <a:lnSpc>
                <a:spcPct val="90000"/>
              </a:lnSpc>
              <a:buFont typeface="Wingdings" pitchFamily="2" charset="2"/>
              <a:buNone/>
            </a:pPr>
            <a:r>
              <a:rPr lang="en-US" sz="2800" b="1" dirty="0" smtClean="0"/>
              <a:t>- </a:t>
            </a:r>
            <a:r>
              <a:rPr lang="en-US" sz="2800" b="1" dirty="0" smtClean="0">
                <a:latin typeface="Arial" pitchFamily="34" charset="0"/>
              </a:rPr>
              <a:t>Bone marrow fibrosis</a:t>
            </a:r>
            <a:br>
              <a:rPr lang="en-US" sz="2800" b="1" dirty="0" smtClean="0">
                <a:latin typeface="Arial" pitchFamily="34" charset="0"/>
              </a:rPr>
            </a:br>
            <a:r>
              <a:rPr lang="en-US" sz="2800" b="1" dirty="0" smtClean="0">
                <a:latin typeface="Arial" pitchFamily="34" charset="0"/>
              </a:rPr>
              <a:t>- </a:t>
            </a:r>
            <a:r>
              <a:rPr lang="en-US" sz="2800" b="1" dirty="0" err="1" smtClean="0">
                <a:latin typeface="Arial" pitchFamily="34" charset="0"/>
              </a:rPr>
              <a:t>Megaloblastic</a:t>
            </a:r>
            <a:r>
              <a:rPr lang="en-US" sz="2800" b="1" dirty="0" smtClean="0">
                <a:latin typeface="Arial" pitchFamily="34" charset="0"/>
              </a:rPr>
              <a:t> anemia</a:t>
            </a:r>
            <a:br>
              <a:rPr lang="en-US" sz="2800" b="1" dirty="0" smtClean="0">
                <a:latin typeface="Arial" pitchFamily="34" charset="0"/>
              </a:rPr>
            </a:br>
            <a:r>
              <a:rPr lang="en-US" sz="2800" b="1" dirty="0" smtClean="0">
                <a:latin typeface="Arial" pitchFamily="34" charset="0"/>
              </a:rPr>
              <a:t>- Iron deficiency</a:t>
            </a:r>
            <a:br>
              <a:rPr lang="en-US" sz="2800" b="1" dirty="0" smtClean="0">
                <a:latin typeface="Arial" pitchFamily="34" charset="0"/>
              </a:rPr>
            </a:br>
            <a:r>
              <a:rPr lang="en-US" sz="2800" b="1" dirty="0" smtClean="0">
                <a:latin typeface="Arial" pitchFamily="34" charset="0"/>
              </a:rPr>
              <a:t>- </a:t>
            </a:r>
            <a:r>
              <a:rPr lang="en-US" sz="2800" b="1" dirty="0" err="1" smtClean="0">
                <a:latin typeface="Arial" pitchFamily="34" charset="0"/>
              </a:rPr>
              <a:t>Thalassaemia</a:t>
            </a:r>
            <a:endParaRPr lang="en-US" sz="2800" b="1" dirty="0">
              <a:latin typeface="Arial" pitchFamily="34" charset="0"/>
            </a:endParaRPr>
          </a:p>
        </p:txBody>
      </p:sp>
      <p:sp>
        <p:nvSpPr>
          <p:cNvPr id="3" name="مستطيل 2"/>
          <p:cNvSpPr/>
          <p:nvPr/>
        </p:nvSpPr>
        <p:spPr>
          <a:xfrm>
            <a:off x="539552" y="908721"/>
            <a:ext cx="7776864" cy="523220"/>
          </a:xfrm>
          <a:prstGeom prst="rect">
            <a:avLst/>
          </a:prstGeom>
        </p:spPr>
        <p:txBody>
          <a:bodyPr wrap="square">
            <a:spAutoFit/>
          </a:bodyPr>
          <a:lstStyle/>
          <a:p>
            <a:pPr algn="ctr"/>
            <a:r>
              <a:rPr lang="en-US" sz="2800" dirty="0" smtClean="0"/>
              <a:t>II- </a:t>
            </a:r>
            <a:r>
              <a:rPr lang="en-US" sz="2800" dirty="0" smtClean="0">
                <a:solidFill>
                  <a:srgbClr val="FF0000"/>
                </a:solidFill>
              </a:rPr>
              <a:t>Variation of red cells shape (</a:t>
            </a:r>
            <a:r>
              <a:rPr lang="en-US" sz="2800" dirty="0" err="1" smtClean="0">
                <a:solidFill>
                  <a:srgbClr val="FF0000"/>
                </a:solidFill>
              </a:rPr>
              <a:t>Poikilocytosis</a:t>
            </a:r>
            <a:r>
              <a:rPr lang="en-US" sz="2800" dirty="0" smtClean="0">
                <a:solidFill>
                  <a:srgbClr val="FF0000"/>
                </a:solidFill>
              </a:rPr>
              <a:t>)</a:t>
            </a:r>
            <a:r>
              <a:rPr lang="en-US" b="1" dirty="0" smtClean="0"/>
              <a:t> </a:t>
            </a:r>
            <a:endParaRPr lang="ar-SA" dirty="0"/>
          </a:p>
        </p:txBody>
      </p:sp>
      <p:pic>
        <p:nvPicPr>
          <p:cNvPr id="4" name="Picture 6" descr="tear%20drop%20cell"/>
          <p:cNvPicPr>
            <a:picLocks noChangeAspect="1" noChangeArrowheads="1"/>
          </p:cNvPicPr>
          <p:nvPr/>
        </p:nvPicPr>
        <p:blipFill>
          <a:blip r:embed="rId3" cstate="print"/>
          <a:srcRect/>
          <a:stretch>
            <a:fillRect/>
          </a:stretch>
        </p:blipFill>
        <p:spPr bwMode="auto">
          <a:xfrm>
            <a:off x="5004049" y="3212976"/>
            <a:ext cx="3957390" cy="3645024"/>
          </a:xfrm>
          <a:prstGeom prst="rect">
            <a:avLst/>
          </a:prstGeom>
          <a:noFill/>
        </p:spPr>
      </p:pic>
      <p:pic>
        <p:nvPicPr>
          <p:cNvPr id="5" name="Picture 6" descr="pe03019_"/>
          <p:cNvPicPr>
            <a:picLocks noChangeAspect="1" noChangeArrowheads="1"/>
          </p:cNvPicPr>
          <p:nvPr/>
        </p:nvPicPr>
        <p:blipFill>
          <a:blip r:embed="rId4" cstate="print"/>
          <a:srcRect/>
          <a:stretch>
            <a:fillRect/>
          </a:stretch>
        </p:blipFill>
        <p:spPr bwMode="auto">
          <a:xfrm>
            <a:off x="8028384" y="404813"/>
            <a:ext cx="936104" cy="11969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988840"/>
            <a:ext cx="6606480" cy="2246769"/>
          </a:xfrm>
          <a:prstGeom prst="rect">
            <a:avLst/>
          </a:prstGeom>
        </p:spPr>
        <p:txBody>
          <a:bodyPr wrap="square">
            <a:spAutoFit/>
          </a:bodyPr>
          <a:lstStyle/>
          <a:p>
            <a:pPr algn="l">
              <a:buFont typeface="Wingdings" pitchFamily="2" charset="2"/>
              <a:buNone/>
            </a:pPr>
            <a:r>
              <a:rPr lang="en-US" sz="2800" b="1" u="sng" dirty="0" smtClean="0">
                <a:solidFill>
                  <a:schemeClr val="hlink"/>
                </a:solidFill>
              </a:rPr>
              <a:t>6- Blister cell:</a:t>
            </a:r>
            <a:endParaRPr lang="ar-SA" sz="2800" b="1" u="sng" dirty="0" smtClean="0">
              <a:solidFill>
                <a:schemeClr val="hlink"/>
              </a:solidFill>
            </a:endParaRPr>
          </a:p>
          <a:p>
            <a:pPr algn="l">
              <a:buFont typeface="Wingdings" pitchFamily="2" charset="2"/>
              <a:buNone/>
            </a:pPr>
            <a:r>
              <a:rPr lang="en-US" sz="2800" b="1" u="sng" dirty="0" smtClean="0">
                <a:solidFill>
                  <a:schemeClr val="folHlink"/>
                </a:solidFill>
              </a:rPr>
              <a:t>Morphology:</a:t>
            </a:r>
            <a:r>
              <a:rPr lang="en-US" sz="2800" b="1" dirty="0" smtClean="0"/>
              <a:t> </a:t>
            </a:r>
          </a:p>
          <a:p>
            <a:pPr algn="l">
              <a:buFont typeface="Wingdings" pitchFamily="2" charset="2"/>
              <a:buNone/>
            </a:pPr>
            <a:r>
              <a:rPr lang="en-US" sz="2800" b="1" dirty="0" smtClean="0">
                <a:latin typeface="Arial" pitchFamily="34" charset="0"/>
              </a:rPr>
              <a:t>Have </a:t>
            </a:r>
            <a:r>
              <a:rPr lang="en-US" sz="2800" b="1" dirty="0" err="1" smtClean="0">
                <a:latin typeface="Arial" pitchFamily="34" charset="0"/>
              </a:rPr>
              <a:t>accentric</a:t>
            </a:r>
            <a:r>
              <a:rPr lang="en-US" sz="2800" b="1" dirty="0" smtClean="0">
                <a:latin typeface="Arial" pitchFamily="34" charset="0"/>
              </a:rPr>
              <a:t> hallow area.</a:t>
            </a:r>
            <a:endParaRPr lang="en-US" sz="2800" b="1" u="sng" dirty="0" smtClean="0">
              <a:latin typeface="Arial" pitchFamily="34" charset="0"/>
            </a:endParaRPr>
          </a:p>
          <a:p>
            <a:pPr algn="l">
              <a:buFont typeface="Wingdings" pitchFamily="2" charset="2"/>
              <a:buNone/>
            </a:pPr>
            <a:r>
              <a:rPr lang="en-US" sz="2800" b="1" u="sng" dirty="0" smtClean="0">
                <a:solidFill>
                  <a:schemeClr val="folHlink"/>
                </a:solidFill>
              </a:rPr>
              <a:t>Found in:</a:t>
            </a:r>
            <a:r>
              <a:rPr lang="en-US" sz="2800" b="1" dirty="0" smtClean="0"/>
              <a:t> </a:t>
            </a:r>
          </a:p>
          <a:p>
            <a:pPr algn="l">
              <a:buFont typeface="Wingdings" pitchFamily="2" charset="2"/>
              <a:buNone/>
            </a:pPr>
            <a:r>
              <a:rPr lang="en-US" sz="2800" b="1" dirty="0" err="1" smtClean="0">
                <a:latin typeface="Arial" pitchFamily="34" charset="0"/>
              </a:rPr>
              <a:t>Microangiopathic</a:t>
            </a:r>
            <a:r>
              <a:rPr lang="en-US" sz="2800" b="1" dirty="0" smtClean="0">
                <a:latin typeface="Arial" pitchFamily="34" charset="0"/>
              </a:rPr>
              <a:t> hemolytic anemia</a:t>
            </a:r>
            <a:endParaRPr lang="ar-SA" sz="2800" dirty="0"/>
          </a:p>
        </p:txBody>
      </p:sp>
      <p:sp>
        <p:nvSpPr>
          <p:cNvPr id="3" name="مستطيل 2"/>
          <p:cNvSpPr/>
          <p:nvPr/>
        </p:nvSpPr>
        <p:spPr>
          <a:xfrm>
            <a:off x="827584" y="836713"/>
            <a:ext cx="6030416" cy="954107"/>
          </a:xfrm>
          <a:prstGeom prst="rect">
            <a:avLst/>
          </a:prstGeom>
        </p:spPr>
        <p:txBody>
          <a:bodyPr wrap="square">
            <a:spAutoFit/>
          </a:bodyPr>
          <a:lstStyle/>
          <a:p>
            <a:pPr algn="ctr"/>
            <a:r>
              <a:rPr lang="en-US" sz="2800" dirty="0" smtClean="0"/>
              <a:t>II- </a:t>
            </a:r>
            <a:r>
              <a:rPr lang="en-US" sz="2800" dirty="0" smtClean="0">
                <a:solidFill>
                  <a:srgbClr val="FF0000"/>
                </a:solidFill>
              </a:rPr>
              <a:t>Variation of red cells shape (</a:t>
            </a:r>
            <a:r>
              <a:rPr lang="en-US" sz="2800" dirty="0" err="1" smtClean="0">
                <a:solidFill>
                  <a:srgbClr val="FF0000"/>
                </a:solidFill>
              </a:rPr>
              <a:t>Poikilocytosis</a:t>
            </a:r>
            <a:r>
              <a:rPr lang="en-US" sz="2800" dirty="0" smtClean="0">
                <a:solidFill>
                  <a:srgbClr val="FF0000"/>
                </a:solidFill>
              </a:rPr>
              <a:t>)</a:t>
            </a:r>
            <a:r>
              <a:rPr lang="en-US" sz="2800" b="1" dirty="0" smtClean="0"/>
              <a:t> </a:t>
            </a:r>
            <a:endParaRPr lang="ar-SA" sz="2800" dirty="0"/>
          </a:p>
        </p:txBody>
      </p:sp>
      <p:pic>
        <p:nvPicPr>
          <p:cNvPr id="4" name="Picture 6" descr="Blister cell (polarized)"/>
          <p:cNvPicPr>
            <a:picLocks noChangeAspect="1" noChangeArrowheads="1"/>
          </p:cNvPicPr>
          <p:nvPr/>
        </p:nvPicPr>
        <p:blipFill>
          <a:blip r:embed="rId2" cstate="print"/>
          <a:srcRect/>
          <a:stretch>
            <a:fillRect/>
          </a:stretch>
        </p:blipFill>
        <p:spPr bwMode="auto">
          <a:xfrm>
            <a:off x="5867400" y="4077072"/>
            <a:ext cx="3276600" cy="25922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196752"/>
            <a:ext cx="7704855" cy="584775"/>
          </a:xfrm>
          <a:prstGeom prst="rect">
            <a:avLst/>
          </a:prstGeom>
        </p:spPr>
        <p:txBody>
          <a:bodyPr wrap="square">
            <a:spAutoFit/>
          </a:bodyPr>
          <a:lstStyle/>
          <a:p>
            <a:pPr algn="l"/>
            <a:r>
              <a:rPr lang="en-US" sz="3200" dirty="0" smtClean="0">
                <a:solidFill>
                  <a:schemeClr val="accent1"/>
                </a:solidFill>
                <a:latin typeface="+mj-lt"/>
              </a:rPr>
              <a:t>Normal RBC</a:t>
            </a:r>
            <a:endParaRPr lang="ar-SA" sz="3200" dirty="0">
              <a:solidFill>
                <a:schemeClr val="accent1"/>
              </a:solidFill>
              <a:latin typeface="+mj-lt"/>
            </a:endParaRPr>
          </a:p>
        </p:txBody>
      </p:sp>
      <p:sp>
        <p:nvSpPr>
          <p:cNvPr id="3" name="مستطيل 2"/>
          <p:cNvSpPr/>
          <p:nvPr/>
        </p:nvSpPr>
        <p:spPr>
          <a:xfrm>
            <a:off x="467544" y="1988841"/>
            <a:ext cx="6390456" cy="1077218"/>
          </a:xfrm>
          <a:prstGeom prst="rect">
            <a:avLst/>
          </a:prstGeom>
        </p:spPr>
        <p:txBody>
          <a:bodyPr wrap="square">
            <a:spAutoFit/>
          </a:bodyPr>
          <a:lstStyle/>
          <a:p>
            <a:pPr algn="l" rtl="0"/>
            <a:r>
              <a:rPr lang="en-US" sz="3200" dirty="0" smtClean="0">
                <a:solidFill>
                  <a:srgbClr val="FF0000"/>
                </a:solidFill>
              </a:rPr>
              <a:t>-Size: </a:t>
            </a:r>
            <a:r>
              <a:rPr lang="en-US" sz="3200" dirty="0" err="1" smtClean="0">
                <a:solidFill>
                  <a:srgbClr val="FF0000"/>
                </a:solidFill>
              </a:rPr>
              <a:t>Normocyte</a:t>
            </a:r>
            <a:endParaRPr lang="en-US" sz="3200" dirty="0" smtClean="0">
              <a:solidFill>
                <a:srgbClr val="FF0000"/>
              </a:solidFill>
            </a:endParaRPr>
          </a:p>
          <a:p>
            <a:pPr algn="l" rtl="0"/>
            <a:r>
              <a:rPr lang="en-US" sz="3200" dirty="0" smtClean="0">
                <a:solidFill>
                  <a:srgbClr val="FF0000"/>
                </a:solidFill>
              </a:rPr>
              <a:t>-</a:t>
            </a:r>
            <a:r>
              <a:rPr lang="en-US" sz="3200" dirty="0" err="1" smtClean="0">
                <a:solidFill>
                  <a:srgbClr val="FF0000"/>
                </a:solidFill>
              </a:rPr>
              <a:t>Colour</a:t>
            </a:r>
            <a:r>
              <a:rPr lang="en-US" sz="3200" dirty="0" smtClean="0">
                <a:solidFill>
                  <a:srgbClr val="FF0000"/>
                </a:solidFill>
              </a:rPr>
              <a:t>: </a:t>
            </a:r>
            <a:r>
              <a:rPr lang="en-US" sz="3200" dirty="0" err="1" smtClean="0">
                <a:solidFill>
                  <a:srgbClr val="FF0000"/>
                </a:solidFill>
              </a:rPr>
              <a:t>Normochromic</a:t>
            </a:r>
            <a:endParaRPr lang="en-US" sz="3200" dirty="0" smtClean="0">
              <a:solidFill>
                <a:srgbClr val="FF0000"/>
              </a:solidFill>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3356992"/>
            <a:ext cx="5715000" cy="30899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844825"/>
            <a:ext cx="8352928" cy="4401205"/>
          </a:xfrm>
          <a:prstGeom prst="rect">
            <a:avLst/>
          </a:prstGeom>
        </p:spPr>
        <p:txBody>
          <a:bodyPr wrap="square">
            <a:spAutoFit/>
          </a:bodyPr>
          <a:lstStyle/>
          <a:p>
            <a:pPr algn="l">
              <a:buFont typeface="Wingdings" pitchFamily="2" charset="2"/>
              <a:buNone/>
            </a:pPr>
            <a:r>
              <a:rPr lang="en-US" sz="2800" b="1" u="sng" dirty="0" smtClean="0">
                <a:solidFill>
                  <a:schemeClr val="hlink"/>
                </a:solidFill>
              </a:rPr>
              <a:t>7- </a:t>
            </a:r>
            <a:r>
              <a:rPr lang="en-US" sz="2800" b="1" u="sng" dirty="0" err="1" smtClean="0">
                <a:solidFill>
                  <a:schemeClr val="hlink"/>
                </a:solidFill>
              </a:rPr>
              <a:t>Schistocytosis</a:t>
            </a:r>
            <a:r>
              <a:rPr lang="en-US" sz="2800" b="1" u="sng" dirty="0" smtClean="0">
                <a:solidFill>
                  <a:schemeClr val="hlink"/>
                </a:solidFill>
              </a:rPr>
              <a:t>:</a:t>
            </a:r>
            <a:endParaRPr lang="ar-SA" sz="2800" b="1" u="sng" dirty="0" smtClean="0">
              <a:solidFill>
                <a:schemeClr val="hlink"/>
              </a:solidFill>
            </a:endParaRPr>
          </a:p>
          <a:p>
            <a:pPr algn="l">
              <a:buFont typeface="Wingdings" pitchFamily="2" charset="2"/>
              <a:buNone/>
            </a:pPr>
            <a:r>
              <a:rPr lang="en-US" sz="2800" b="1" u="sng" dirty="0" smtClean="0">
                <a:solidFill>
                  <a:schemeClr val="folHlink"/>
                </a:solidFill>
              </a:rPr>
              <a:t>Morphology:</a:t>
            </a:r>
          </a:p>
          <a:p>
            <a:pPr algn="l">
              <a:buFont typeface="Wingdings" pitchFamily="2" charset="2"/>
              <a:buNone/>
            </a:pPr>
            <a:r>
              <a:rPr lang="en-US" sz="2800" b="1" dirty="0" smtClean="0"/>
              <a:t> </a:t>
            </a:r>
            <a:r>
              <a:rPr lang="en-US" sz="2800" b="1" dirty="0" smtClean="0">
                <a:latin typeface="Arial" pitchFamily="34" charset="0"/>
              </a:rPr>
              <a:t>Fragmentation of the red cells.</a:t>
            </a:r>
            <a:r>
              <a:rPr lang="en-GB" sz="2800" dirty="0" smtClean="0"/>
              <a:t> red cell fragments which are formed when fibrin strands come in contact with circulating red cells. The strands cut a small piece from the original cell.</a:t>
            </a:r>
            <a:r>
              <a:rPr lang="en-US" sz="2800" b="1" dirty="0" smtClean="0"/>
              <a:t> </a:t>
            </a:r>
            <a:endParaRPr lang="en-US" sz="2800" b="1" u="sng" dirty="0" smtClean="0"/>
          </a:p>
          <a:p>
            <a:pPr algn="l">
              <a:buFont typeface="Wingdings" pitchFamily="2" charset="2"/>
              <a:buNone/>
            </a:pPr>
            <a:r>
              <a:rPr lang="en-US" sz="2800" b="1" u="sng" dirty="0" smtClean="0">
                <a:solidFill>
                  <a:schemeClr val="folHlink"/>
                </a:solidFill>
              </a:rPr>
              <a:t>Found in:</a:t>
            </a:r>
            <a:r>
              <a:rPr lang="en-US" sz="2800" b="1" dirty="0" smtClean="0"/>
              <a:t> </a:t>
            </a:r>
            <a:br>
              <a:rPr lang="en-US" sz="2800" b="1" dirty="0" smtClean="0"/>
            </a:br>
            <a:r>
              <a:rPr lang="en-US" sz="2800" b="1" dirty="0" smtClean="0"/>
              <a:t>- </a:t>
            </a:r>
            <a:r>
              <a:rPr lang="en-US" sz="2800" dirty="0" smtClean="0">
                <a:latin typeface="Arial" pitchFamily="34" charset="0"/>
              </a:rPr>
              <a:t>DIC </a:t>
            </a:r>
            <a:br>
              <a:rPr lang="en-US" sz="2800" dirty="0" smtClean="0">
                <a:latin typeface="Arial" pitchFamily="34" charset="0"/>
              </a:rPr>
            </a:br>
            <a:r>
              <a:rPr lang="en-US" sz="2800" dirty="0" smtClean="0">
                <a:latin typeface="Arial" pitchFamily="34" charset="0"/>
              </a:rPr>
              <a:t>- Micro </a:t>
            </a:r>
            <a:r>
              <a:rPr lang="en-US" sz="2800" dirty="0" err="1" smtClean="0">
                <a:latin typeface="Arial" pitchFamily="34" charset="0"/>
              </a:rPr>
              <a:t>angiopathic</a:t>
            </a:r>
            <a:r>
              <a:rPr lang="en-US" sz="2800" dirty="0" smtClean="0">
                <a:latin typeface="Arial" pitchFamily="34" charset="0"/>
              </a:rPr>
              <a:t> </a:t>
            </a:r>
            <a:r>
              <a:rPr lang="en-US" sz="2800" dirty="0" err="1" smtClean="0">
                <a:latin typeface="Arial" pitchFamily="34" charset="0"/>
              </a:rPr>
              <a:t>haemolytic</a:t>
            </a:r>
            <a:r>
              <a:rPr lang="en-US" sz="2800" dirty="0" smtClean="0">
                <a:latin typeface="Arial" pitchFamily="34" charset="0"/>
              </a:rPr>
              <a:t> anemia</a:t>
            </a:r>
            <a:br>
              <a:rPr lang="en-US" sz="2800" dirty="0" smtClean="0">
                <a:latin typeface="Arial" pitchFamily="34" charset="0"/>
              </a:rPr>
            </a:br>
            <a:r>
              <a:rPr lang="en-US" sz="2800" dirty="0" smtClean="0">
                <a:latin typeface="Arial" pitchFamily="34" charset="0"/>
              </a:rPr>
              <a:t>- Mechanical </a:t>
            </a:r>
            <a:r>
              <a:rPr lang="en-US" sz="2800" dirty="0" err="1" smtClean="0">
                <a:latin typeface="Arial" pitchFamily="34" charset="0"/>
              </a:rPr>
              <a:t>haemolytic</a:t>
            </a:r>
            <a:r>
              <a:rPr lang="en-US" sz="2800" dirty="0" smtClean="0">
                <a:latin typeface="Arial" pitchFamily="34" charset="0"/>
              </a:rPr>
              <a:t> anemia</a:t>
            </a:r>
            <a:endParaRPr lang="en-US" sz="2800" dirty="0">
              <a:latin typeface="Arial" pitchFamily="34" charset="0"/>
            </a:endParaRPr>
          </a:p>
        </p:txBody>
      </p:sp>
      <p:sp>
        <p:nvSpPr>
          <p:cNvPr id="3" name="مستطيل 2"/>
          <p:cNvSpPr/>
          <p:nvPr/>
        </p:nvSpPr>
        <p:spPr>
          <a:xfrm>
            <a:off x="611560" y="980729"/>
            <a:ext cx="7416824" cy="523220"/>
          </a:xfrm>
          <a:prstGeom prst="rect">
            <a:avLst/>
          </a:prstGeom>
        </p:spPr>
        <p:txBody>
          <a:bodyPr wrap="square">
            <a:spAutoFit/>
          </a:bodyPr>
          <a:lstStyle/>
          <a:p>
            <a:pPr algn="ctr"/>
            <a:r>
              <a:rPr lang="en-US" sz="2800" dirty="0" smtClean="0"/>
              <a:t>II- </a:t>
            </a:r>
            <a:r>
              <a:rPr lang="en-US" sz="2800" dirty="0" smtClean="0">
                <a:solidFill>
                  <a:srgbClr val="FF0000"/>
                </a:solidFill>
              </a:rPr>
              <a:t>Variation of red cells shape (</a:t>
            </a:r>
            <a:r>
              <a:rPr lang="en-US" sz="2800" dirty="0" err="1" smtClean="0">
                <a:solidFill>
                  <a:srgbClr val="FF0000"/>
                </a:solidFill>
              </a:rPr>
              <a:t>Poikilocytosis</a:t>
            </a:r>
            <a:r>
              <a:rPr lang="en-US" sz="2800" dirty="0" smtClean="0">
                <a:solidFill>
                  <a:srgbClr val="FF0000"/>
                </a:solidFill>
              </a:rPr>
              <a:t>)</a:t>
            </a:r>
            <a:endParaRPr lang="ar-SA" sz="2800" dirty="0"/>
          </a:p>
        </p:txBody>
      </p:sp>
      <p:pic>
        <p:nvPicPr>
          <p:cNvPr id="4" name="Picture 4" descr="MVC-011S"/>
          <p:cNvPicPr>
            <a:picLocks noChangeAspect="1" noChangeArrowheads="1"/>
          </p:cNvPicPr>
          <p:nvPr/>
        </p:nvPicPr>
        <p:blipFill>
          <a:blip r:embed="rId2" cstate="print"/>
          <a:srcRect l="16251" t="13333" r="21249"/>
          <a:stretch>
            <a:fillRect/>
          </a:stretch>
        </p:blipFill>
        <p:spPr bwMode="auto">
          <a:xfrm>
            <a:off x="6660232" y="4149080"/>
            <a:ext cx="2483768" cy="270892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951673"/>
            <a:ext cx="6534472" cy="4401205"/>
          </a:xfrm>
          <a:prstGeom prst="rect">
            <a:avLst/>
          </a:prstGeom>
        </p:spPr>
        <p:txBody>
          <a:bodyPr wrap="square">
            <a:spAutoFit/>
          </a:bodyPr>
          <a:lstStyle/>
          <a:p>
            <a:pPr algn="l">
              <a:buFont typeface="Wingdings" pitchFamily="2" charset="2"/>
              <a:buNone/>
            </a:pPr>
            <a:r>
              <a:rPr lang="en-US" sz="2800" b="1" u="sng" dirty="0" smtClean="0">
                <a:solidFill>
                  <a:schemeClr val="hlink"/>
                </a:solidFill>
                <a:latin typeface="+mj-lt"/>
              </a:rPr>
              <a:t>8- </a:t>
            </a:r>
            <a:r>
              <a:rPr lang="en-US" sz="2800" b="1" u="sng" dirty="0" err="1" smtClean="0">
                <a:solidFill>
                  <a:schemeClr val="hlink"/>
                </a:solidFill>
                <a:latin typeface="+mj-lt"/>
              </a:rPr>
              <a:t>Stomatocytosis</a:t>
            </a:r>
            <a:r>
              <a:rPr lang="en-US" sz="2800" b="1" u="sng" dirty="0" smtClean="0">
                <a:solidFill>
                  <a:schemeClr val="hlink"/>
                </a:solidFill>
                <a:latin typeface="+mj-lt"/>
              </a:rPr>
              <a:t>:</a:t>
            </a:r>
            <a:endParaRPr lang="ar-SA" sz="2800" b="1" u="sng" dirty="0" smtClean="0">
              <a:solidFill>
                <a:schemeClr val="hlink"/>
              </a:solidFill>
              <a:latin typeface="+mj-lt"/>
            </a:endParaRPr>
          </a:p>
          <a:p>
            <a:pPr algn="l">
              <a:buFont typeface="Wingdings" pitchFamily="2" charset="2"/>
              <a:buNone/>
            </a:pPr>
            <a:r>
              <a:rPr lang="en-US" sz="2800" b="1" u="sng" dirty="0" smtClean="0">
                <a:solidFill>
                  <a:schemeClr val="folHlink"/>
                </a:solidFill>
                <a:latin typeface="+mj-lt"/>
              </a:rPr>
              <a:t>Morphology:</a:t>
            </a:r>
            <a:r>
              <a:rPr lang="en-US" sz="2800" b="1" dirty="0" smtClean="0">
                <a:latin typeface="+mj-lt"/>
              </a:rPr>
              <a:t> </a:t>
            </a:r>
            <a:br>
              <a:rPr lang="en-US" sz="2800" b="1" dirty="0" smtClean="0">
                <a:latin typeface="+mj-lt"/>
              </a:rPr>
            </a:br>
            <a:r>
              <a:rPr lang="en-US" sz="2800" b="1" dirty="0" smtClean="0">
                <a:latin typeface="+mj-lt"/>
              </a:rPr>
              <a:t>Red cells with a central linear slit or stoma. Seen as mouth-shaped form in peripheral smear.</a:t>
            </a:r>
            <a:endParaRPr lang="en-US" sz="2800" b="1" u="sng" dirty="0" smtClean="0">
              <a:latin typeface="+mj-lt"/>
            </a:endParaRPr>
          </a:p>
          <a:p>
            <a:pPr algn="l">
              <a:buFont typeface="Wingdings" pitchFamily="2" charset="2"/>
              <a:buNone/>
            </a:pPr>
            <a:r>
              <a:rPr lang="en-US" sz="2800" b="1" u="sng" dirty="0" smtClean="0">
                <a:solidFill>
                  <a:schemeClr val="folHlink"/>
                </a:solidFill>
                <a:latin typeface="+mj-lt"/>
              </a:rPr>
              <a:t>Found in:</a:t>
            </a:r>
            <a:r>
              <a:rPr lang="en-US" sz="2800" b="1" u="sng" dirty="0" smtClean="0">
                <a:latin typeface="+mj-lt"/>
              </a:rPr>
              <a:t/>
            </a:r>
            <a:br>
              <a:rPr lang="en-US" sz="2800" b="1" u="sng" dirty="0" smtClean="0">
                <a:latin typeface="+mj-lt"/>
              </a:rPr>
            </a:br>
            <a:r>
              <a:rPr lang="en-US" sz="2800" b="1" dirty="0" smtClean="0">
                <a:latin typeface="+mj-lt"/>
              </a:rPr>
              <a:t>- Alcohol excess</a:t>
            </a:r>
            <a:br>
              <a:rPr lang="en-US" sz="2800" b="1" dirty="0" smtClean="0">
                <a:latin typeface="+mj-lt"/>
              </a:rPr>
            </a:br>
            <a:r>
              <a:rPr lang="en-US" sz="2800" b="1" dirty="0" smtClean="0">
                <a:latin typeface="+mj-lt"/>
              </a:rPr>
              <a:t>- Alcoholic liver disease</a:t>
            </a:r>
            <a:br>
              <a:rPr lang="en-US" sz="2800" b="1" dirty="0" smtClean="0">
                <a:latin typeface="+mj-lt"/>
              </a:rPr>
            </a:br>
            <a:r>
              <a:rPr lang="en-US" sz="2800" b="1" dirty="0" smtClean="0">
                <a:latin typeface="+mj-lt"/>
              </a:rPr>
              <a:t>- Hereditary </a:t>
            </a:r>
            <a:r>
              <a:rPr lang="en-US" sz="2800" b="1" dirty="0" err="1" smtClean="0">
                <a:latin typeface="+mj-lt"/>
              </a:rPr>
              <a:t>stomatocytosis</a:t>
            </a:r>
            <a:r>
              <a:rPr lang="en-US" sz="2800" b="1" dirty="0" smtClean="0">
                <a:latin typeface="+mj-lt"/>
              </a:rPr>
              <a:t/>
            </a:r>
            <a:br>
              <a:rPr lang="en-US" sz="2800" b="1" dirty="0" smtClean="0">
                <a:latin typeface="+mj-lt"/>
              </a:rPr>
            </a:br>
            <a:r>
              <a:rPr lang="en-US" sz="2800" b="1" dirty="0" smtClean="0">
                <a:latin typeface="+mj-lt"/>
              </a:rPr>
              <a:t>- Hereditary </a:t>
            </a:r>
            <a:r>
              <a:rPr lang="en-US" sz="2800" b="1" dirty="0" err="1" smtClean="0">
                <a:latin typeface="+mj-lt"/>
              </a:rPr>
              <a:t>spherocytosis</a:t>
            </a:r>
            <a:endParaRPr lang="ar-SA" sz="2800" dirty="0">
              <a:latin typeface="+mj-lt"/>
            </a:endParaRPr>
          </a:p>
        </p:txBody>
      </p:sp>
      <p:sp>
        <p:nvSpPr>
          <p:cNvPr id="3" name="مستطيل 2"/>
          <p:cNvSpPr/>
          <p:nvPr/>
        </p:nvSpPr>
        <p:spPr>
          <a:xfrm>
            <a:off x="467544" y="1124745"/>
            <a:ext cx="8208912" cy="523220"/>
          </a:xfrm>
          <a:prstGeom prst="rect">
            <a:avLst/>
          </a:prstGeom>
        </p:spPr>
        <p:txBody>
          <a:bodyPr wrap="square">
            <a:spAutoFit/>
          </a:bodyPr>
          <a:lstStyle/>
          <a:p>
            <a:pPr algn="ctr"/>
            <a:r>
              <a:rPr lang="en-US" sz="2800" dirty="0" smtClean="0"/>
              <a:t>II- </a:t>
            </a:r>
            <a:r>
              <a:rPr lang="en-US" sz="2800" dirty="0" smtClean="0">
                <a:solidFill>
                  <a:srgbClr val="FF0000"/>
                </a:solidFill>
              </a:rPr>
              <a:t>Variation of red cells shape (</a:t>
            </a:r>
            <a:r>
              <a:rPr lang="en-US" sz="2800" dirty="0" err="1" smtClean="0">
                <a:solidFill>
                  <a:srgbClr val="FF0000"/>
                </a:solidFill>
              </a:rPr>
              <a:t>Poikilocytosis</a:t>
            </a:r>
            <a:endParaRPr lang="ar-SA" sz="2800" dirty="0"/>
          </a:p>
        </p:txBody>
      </p:sp>
      <p:pic>
        <p:nvPicPr>
          <p:cNvPr id="4" name="Picture 4" descr="Stomatocytes"/>
          <p:cNvPicPr>
            <a:picLocks noChangeAspect="1" noChangeArrowheads="1"/>
          </p:cNvPicPr>
          <p:nvPr/>
        </p:nvPicPr>
        <p:blipFill>
          <a:blip r:embed="rId2" cstate="print"/>
          <a:srcRect/>
          <a:stretch>
            <a:fillRect/>
          </a:stretch>
        </p:blipFill>
        <p:spPr bwMode="auto">
          <a:xfrm>
            <a:off x="5334000" y="3861048"/>
            <a:ext cx="3810000" cy="299695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628800"/>
            <a:ext cx="8640960" cy="3970318"/>
          </a:xfrm>
          <a:prstGeom prst="rect">
            <a:avLst/>
          </a:prstGeom>
        </p:spPr>
        <p:txBody>
          <a:bodyPr wrap="square">
            <a:spAutoFit/>
          </a:bodyPr>
          <a:lstStyle/>
          <a:p>
            <a:pPr algn="l">
              <a:buFont typeface="Wingdings" pitchFamily="2" charset="2"/>
              <a:buNone/>
            </a:pPr>
            <a:r>
              <a:rPr lang="en-US" sz="2800" b="1" u="sng" dirty="0" smtClean="0">
                <a:solidFill>
                  <a:schemeClr val="hlink"/>
                </a:solidFill>
              </a:rPr>
              <a:t>9- </a:t>
            </a:r>
            <a:r>
              <a:rPr lang="en-US" sz="2800" b="1" dirty="0" err="1" smtClean="0">
                <a:solidFill>
                  <a:schemeClr val="accent2"/>
                </a:solidFill>
                <a:latin typeface="Times New Roman" pitchFamily="18" charset="0"/>
                <a:cs typeface="Times New Roman" pitchFamily="18" charset="0"/>
              </a:rPr>
              <a:t>Echinocyte</a:t>
            </a:r>
            <a:r>
              <a:rPr lang="en-US" sz="2800" b="1" dirty="0" smtClean="0">
                <a:solidFill>
                  <a:schemeClr val="accent2"/>
                </a:solidFill>
                <a:latin typeface="Times New Roman" pitchFamily="18" charset="0"/>
                <a:cs typeface="Times New Roman" pitchFamily="18" charset="0"/>
              </a:rPr>
              <a:t> ,</a:t>
            </a:r>
            <a:r>
              <a:rPr lang="en-US" sz="2800" b="1" u="sng" dirty="0" smtClean="0">
                <a:solidFill>
                  <a:schemeClr val="hlink"/>
                </a:solidFill>
              </a:rPr>
              <a:t>Burr (</a:t>
            </a:r>
            <a:r>
              <a:rPr lang="en-US" sz="2800" b="1" u="sng" dirty="0" err="1" smtClean="0">
                <a:solidFill>
                  <a:schemeClr val="hlink"/>
                </a:solidFill>
              </a:rPr>
              <a:t>crenation</a:t>
            </a:r>
            <a:r>
              <a:rPr lang="en-US" sz="2800" b="1" u="sng" dirty="0" smtClean="0">
                <a:solidFill>
                  <a:schemeClr val="hlink"/>
                </a:solidFill>
              </a:rPr>
              <a:t> ) cell:</a:t>
            </a:r>
            <a:endParaRPr lang="ar-SA" sz="2800" b="1" u="sng" dirty="0" smtClean="0">
              <a:solidFill>
                <a:schemeClr val="hlink"/>
              </a:solidFill>
            </a:endParaRPr>
          </a:p>
          <a:p>
            <a:pPr algn="l">
              <a:buFont typeface="Wingdings" pitchFamily="2" charset="2"/>
              <a:buNone/>
            </a:pPr>
            <a:r>
              <a:rPr lang="en-US" sz="2800" b="1" u="sng" dirty="0" smtClean="0">
                <a:solidFill>
                  <a:schemeClr val="folHlink"/>
                </a:solidFill>
              </a:rPr>
              <a:t>Morphology:</a:t>
            </a:r>
            <a:endParaRPr lang="en-US" sz="2800" b="1" dirty="0" smtClean="0">
              <a:solidFill>
                <a:schemeClr val="folHlink"/>
              </a:solidFill>
            </a:endParaRPr>
          </a:p>
          <a:p>
            <a:pPr algn="l">
              <a:buFont typeface="Wingdings" pitchFamily="2" charset="2"/>
              <a:buNone/>
            </a:pPr>
            <a:r>
              <a:rPr lang="en-US" sz="2800" dirty="0" smtClean="0">
                <a:latin typeface="Arial" pitchFamily="34" charset="0"/>
              </a:rPr>
              <a:t>Red cell with uniformly spaced, pointed projections. </a:t>
            </a:r>
            <a:r>
              <a:rPr lang="en-US" sz="2800" dirty="0" smtClean="0">
                <a:latin typeface="Times New Roman" pitchFamily="18" charset="0"/>
                <a:cs typeface="Times New Roman" pitchFamily="18" charset="0"/>
              </a:rPr>
              <a:t>Red cell with 30 or more, short blunt projections which are regularly distributed on their surface </a:t>
            </a:r>
            <a:r>
              <a:rPr lang="en-US" sz="2800" dirty="0" smtClean="0">
                <a:latin typeface="Arial" pitchFamily="34" charset="0"/>
              </a:rPr>
              <a:t>on their surface</a:t>
            </a:r>
            <a:r>
              <a:rPr lang="en-US" sz="2800" b="1" dirty="0" smtClean="0">
                <a:latin typeface="Arial" pitchFamily="34" charset="0"/>
              </a:rPr>
              <a:t>.</a:t>
            </a:r>
            <a:endParaRPr lang="en-US" sz="2800" b="1" u="sng" dirty="0" smtClean="0">
              <a:latin typeface="Arial" pitchFamily="34" charset="0"/>
            </a:endParaRPr>
          </a:p>
          <a:p>
            <a:pPr algn="l">
              <a:buFont typeface="Wingdings" pitchFamily="2" charset="2"/>
              <a:buNone/>
            </a:pPr>
            <a:r>
              <a:rPr lang="en-US" sz="2800" b="1" u="sng" dirty="0" smtClean="0">
                <a:solidFill>
                  <a:schemeClr val="folHlink"/>
                </a:solidFill>
              </a:rPr>
              <a:t>Found in:</a:t>
            </a:r>
            <a:r>
              <a:rPr lang="en-US" sz="2800" b="1" u="sng" dirty="0" smtClean="0"/>
              <a:t/>
            </a:r>
            <a:br>
              <a:rPr lang="en-US" sz="2800" b="1" u="sng" dirty="0" smtClean="0"/>
            </a:br>
            <a:r>
              <a:rPr lang="en-US" sz="2800" b="1" dirty="0" smtClean="0"/>
              <a:t>- </a:t>
            </a:r>
            <a:r>
              <a:rPr lang="en-US" sz="2800" dirty="0" smtClean="0">
                <a:latin typeface="Arial" pitchFamily="34" charset="0"/>
              </a:rPr>
              <a:t>hemolytic anemia</a:t>
            </a:r>
          </a:p>
          <a:p>
            <a:pPr algn="l">
              <a:buFont typeface="Wingdings" pitchFamily="2" charset="2"/>
              <a:buNone/>
            </a:pPr>
            <a:r>
              <a:rPr lang="en-US" sz="2800" dirty="0" smtClean="0">
                <a:latin typeface="Arial" pitchFamily="34" charset="0"/>
              </a:rPr>
              <a:t>- Uremia.</a:t>
            </a:r>
          </a:p>
          <a:p>
            <a:pPr algn="l">
              <a:buFont typeface="Wingdings" pitchFamily="2" charset="2"/>
              <a:buNone/>
            </a:pPr>
            <a:r>
              <a:rPr lang="en-US" sz="2800" dirty="0" smtClean="0">
                <a:latin typeface="Arial" pitchFamily="34" charset="0"/>
              </a:rPr>
              <a:t>- </a:t>
            </a:r>
            <a:r>
              <a:rPr lang="en-US" sz="2800" dirty="0" err="1" smtClean="0">
                <a:latin typeface="Arial" pitchFamily="34" charset="0"/>
              </a:rPr>
              <a:t>Megaloblastic</a:t>
            </a:r>
            <a:r>
              <a:rPr lang="en-US" sz="2800" dirty="0" smtClean="0">
                <a:latin typeface="Arial" pitchFamily="34" charset="0"/>
              </a:rPr>
              <a:t> anemia</a:t>
            </a:r>
            <a:endParaRPr lang="ar-SA" sz="2800" dirty="0"/>
          </a:p>
        </p:txBody>
      </p:sp>
      <p:sp>
        <p:nvSpPr>
          <p:cNvPr id="3" name="مستطيل 2"/>
          <p:cNvSpPr/>
          <p:nvPr/>
        </p:nvSpPr>
        <p:spPr>
          <a:xfrm>
            <a:off x="539552" y="908721"/>
            <a:ext cx="8208912" cy="523220"/>
          </a:xfrm>
          <a:prstGeom prst="rect">
            <a:avLst/>
          </a:prstGeom>
        </p:spPr>
        <p:txBody>
          <a:bodyPr wrap="square">
            <a:spAutoFit/>
          </a:bodyPr>
          <a:lstStyle/>
          <a:p>
            <a:pPr algn="ctr"/>
            <a:r>
              <a:rPr lang="en-US" sz="2800" dirty="0" smtClean="0"/>
              <a:t>II- </a:t>
            </a:r>
            <a:r>
              <a:rPr lang="en-US" sz="2800" dirty="0" smtClean="0">
                <a:solidFill>
                  <a:srgbClr val="FF0000"/>
                </a:solidFill>
              </a:rPr>
              <a:t>Variation of red cells shape (</a:t>
            </a:r>
            <a:r>
              <a:rPr lang="en-US" sz="2800" dirty="0" err="1" smtClean="0">
                <a:solidFill>
                  <a:srgbClr val="FF0000"/>
                </a:solidFill>
              </a:rPr>
              <a:t>Poikilocytosis</a:t>
            </a:r>
            <a:endParaRPr lang="ar-SA" sz="2800" dirty="0"/>
          </a:p>
        </p:txBody>
      </p:sp>
      <p:pic>
        <p:nvPicPr>
          <p:cNvPr id="4" name="Picture 4" descr="equine echinocytes"/>
          <p:cNvPicPr>
            <a:picLocks noChangeAspect="1" noChangeArrowheads="1"/>
          </p:cNvPicPr>
          <p:nvPr/>
        </p:nvPicPr>
        <p:blipFill>
          <a:blip r:embed="rId2" cstate="print"/>
          <a:srcRect/>
          <a:stretch>
            <a:fillRect/>
          </a:stretch>
        </p:blipFill>
        <p:spPr bwMode="auto">
          <a:xfrm>
            <a:off x="5004048" y="3933056"/>
            <a:ext cx="4139952" cy="259228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268761"/>
            <a:ext cx="6534472" cy="4136517"/>
          </a:xfrm>
          <a:prstGeom prst="rect">
            <a:avLst/>
          </a:prstGeom>
        </p:spPr>
        <p:txBody>
          <a:bodyPr wrap="square">
            <a:spAutoFit/>
          </a:bodyPr>
          <a:lstStyle/>
          <a:p>
            <a:pPr algn="l">
              <a:lnSpc>
                <a:spcPct val="90000"/>
              </a:lnSpc>
              <a:buFont typeface="Wingdings" pitchFamily="2" charset="2"/>
              <a:buNone/>
            </a:pPr>
            <a:r>
              <a:rPr lang="en-US" sz="2800" b="1" dirty="0" smtClean="0">
                <a:solidFill>
                  <a:schemeClr val="hlink"/>
                </a:solidFill>
              </a:rPr>
              <a:t>10- </a:t>
            </a:r>
            <a:r>
              <a:rPr lang="en-US" sz="2800" b="1" u="sng" dirty="0" err="1" smtClean="0">
                <a:solidFill>
                  <a:schemeClr val="hlink"/>
                </a:solidFill>
              </a:rPr>
              <a:t>Keratocytes</a:t>
            </a:r>
            <a:r>
              <a:rPr lang="en-US" sz="2800" u="sng" dirty="0" smtClean="0">
                <a:solidFill>
                  <a:schemeClr val="hlink"/>
                </a:solidFill>
              </a:rPr>
              <a:t> (</a:t>
            </a:r>
            <a:r>
              <a:rPr lang="en-US" sz="2800" b="1" u="sng" dirty="0" smtClean="0">
                <a:solidFill>
                  <a:schemeClr val="hlink"/>
                </a:solidFill>
              </a:rPr>
              <a:t>horn cell</a:t>
            </a:r>
            <a:r>
              <a:rPr lang="en-US" sz="2800" u="sng" dirty="0" smtClean="0">
                <a:solidFill>
                  <a:schemeClr val="hlink"/>
                </a:solidFill>
              </a:rPr>
              <a:t>):</a:t>
            </a:r>
            <a:endParaRPr lang="ar-SA" sz="2800" u="sng" dirty="0" smtClean="0">
              <a:solidFill>
                <a:schemeClr val="hlink"/>
              </a:solidFill>
            </a:endParaRPr>
          </a:p>
          <a:p>
            <a:pPr algn="l">
              <a:lnSpc>
                <a:spcPct val="90000"/>
              </a:lnSpc>
              <a:buFont typeface="Wingdings" pitchFamily="2" charset="2"/>
              <a:buNone/>
            </a:pPr>
            <a:r>
              <a:rPr lang="en-US" sz="2800" b="1" u="sng" dirty="0" smtClean="0">
                <a:solidFill>
                  <a:schemeClr val="folHlink"/>
                </a:solidFill>
              </a:rPr>
              <a:t>Morphology:</a:t>
            </a:r>
            <a:r>
              <a:rPr lang="en-US" sz="2800" dirty="0" smtClean="0"/>
              <a:t/>
            </a:r>
            <a:br>
              <a:rPr lang="en-US" sz="2800" dirty="0" smtClean="0"/>
            </a:br>
            <a:r>
              <a:rPr lang="en-US" sz="2400" dirty="0" smtClean="0">
                <a:latin typeface="Arial" pitchFamily="34" charset="0"/>
              </a:rPr>
              <a:t>Part of the cell fuses back leaving two or three horn-like projections. The </a:t>
            </a:r>
            <a:r>
              <a:rPr lang="en-US" sz="2400" dirty="0" err="1" smtClean="0">
                <a:latin typeface="Arial" pitchFamily="34" charset="0"/>
              </a:rPr>
              <a:t>keratocyte</a:t>
            </a:r>
            <a:r>
              <a:rPr lang="en-US" sz="2400" dirty="0" smtClean="0">
                <a:latin typeface="Arial" pitchFamily="34" charset="0"/>
              </a:rPr>
              <a:t> is a fragile cell and remains in circulation for only a few hours.</a:t>
            </a:r>
            <a:endParaRPr lang="en-US" sz="2400" b="1" u="sng" dirty="0" smtClean="0">
              <a:latin typeface="Arial" pitchFamily="34" charset="0"/>
            </a:endParaRPr>
          </a:p>
          <a:p>
            <a:pPr algn="l">
              <a:lnSpc>
                <a:spcPct val="90000"/>
              </a:lnSpc>
              <a:buFont typeface="Wingdings" pitchFamily="2" charset="2"/>
              <a:buNone/>
            </a:pPr>
            <a:r>
              <a:rPr lang="en-US" sz="2800" b="1" u="sng" dirty="0" smtClean="0">
                <a:solidFill>
                  <a:schemeClr val="folHlink"/>
                </a:solidFill>
              </a:rPr>
              <a:t>Found in:</a:t>
            </a:r>
            <a:r>
              <a:rPr lang="en-US" sz="2800" dirty="0" smtClean="0"/>
              <a:t/>
            </a:r>
            <a:br>
              <a:rPr lang="en-US" sz="2800" dirty="0" smtClean="0"/>
            </a:br>
            <a:r>
              <a:rPr lang="en-US" sz="2800" dirty="0" smtClean="0"/>
              <a:t>- </a:t>
            </a:r>
            <a:r>
              <a:rPr lang="en-US" sz="2800" dirty="0" err="1" smtClean="0">
                <a:latin typeface="Arial" pitchFamily="34" charset="0"/>
              </a:rPr>
              <a:t>Uraemia</a:t>
            </a:r>
            <a:r>
              <a:rPr lang="en-US" sz="2800" dirty="0" smtClean="0">
                <a:latin typeface="Arial" pitchFamily="34" charset="0"/>
              </a:rPr>
              <a:t/>
            </a:r>
            <a:br>
              <a:rPr lang="en-US" sz="2800" dirty="0" smtClean="0">
                <a:latin typeface="Arial" pitchFamily="34" charset="0"/>
              </a:rPr>
            </a:br>
            <a:r>
              <a:rPr lang="en-US" sz="2800" dirty="0" smtClean="0">
                <a:latin typeface="Arial" pitchFamily="34" charset="0"/>
              </a:rPr>
              <a:t>- Severe burns</a:t>
            </a:r>
            <a:br>
              <a:rPr lang="en-US" sz="2800" dirty="0" smtClean="0">
                <a:latin typeface="Arial" pitchFamily="34" charset="0"/>
              </a:rPr>
            </a:br>
            <a:r>
              <a:rPr lang="en-US" sz="2800" dirty="0" smtClean="0">
                <a:latin typeface="Arial" pitchFamily="34" charset="0"/>
              </a:rPr>
              <a:t>- EDTA artifact</a:t>
            </a:r>
            <a:br>
              <a:rPr lang="en-US" sz="2800" dirty="0" smtClean="0">
                <a:latin typeface="Arial" pitchFamily="34" charset="0"/>
              </a:rPr>
            </a:br>
            <a:r>
              <a:rPr lang="en-US" sz="2800" dirty="0" smtClean="0">
                <a:latin typeface="Arial" pitchFamily="34" charset="0"/>
              </a:rPr>
              <a:t>- Liver disease</a:t>
            </a:r>
            <a:endParaRPr lang="en-US" sz="2800" dirty="0">
              <a:latin typeface="Arial" pitchFamily="34" charset="0"/>
            </a:endParaRPr>
          </a:p>
        </p:txBody>
      </p:sp>
      <p:sp>
        <p:nvSpPr>
          <p:cNvPr id="3" name="مستطيل 2"/>
          <p:cNvSpPr/>
          <p:nvPr/>
        </p:nvSpPr>
        <p:spPr>
          <a:xfrm>
            <a:off x="179512" y="620689"/>
            <a:ext cx="8712968" cy="523220"/>
          </a:xfrm>
          <a:prstGeom prst="rect">
            <a:avLst/>
          </a:prstGeom>
        </p:spPr>
        <p:txBody>
          <a:bodyPr wrap="square">
            <a:spAutoFit/>
          </a:bodyPr>
          <a:lstStyle/>
          <a:p>
            <a:pPr algn="ctr"/>
            <a:r>
              <a:rPr lang="en-US" dirty="0" smtClean="0"/>
              <a:t>I</a:t>
            </a:r>
            <a:r>
              <a:rPr lang="en-US" sz="2800" dirty="0" smtClean="0"/>
              <a:t>I- </a:t>
            </a:r>
            <a:r>
              <a:rPr lang="en-US" sz="2800" dirty="0" smtClean="0">
                <a:solidFill>
                  <a:srgbClr val="FF0000"/>
                </a:solidFill>
              </a:rPr>
              <a:t>Variation of red cells shape (</a:t>
            </a:r>
            <a:r>
              <a:rPr lang="en-US" sz="2800" dirty="0" err="1" smtClean="0">
                <a:solidFill>
                  <a:srgbClr val="FF0000"/>
                </a:solidFill>
              </a:rPr>
              <a:t>Poikilocytosis</a:t>
            </a:r>
            <a:endParaRPr lang="ar-SA" sz="2800" dirty="0"/>
          </a:p>
        </p:txBody>
      </p:sp>
      <p:pic>
        <p:nvPicPr>
          <p:cNvPr id="4" name="Picture 4" descr="Keratocytes"/>
          <p:cNvPicPr>
            <a:picLocks noChangeAspect="1" noChangeArrowheads="1"/>
          </p:cNvPicPr>
          <p:nvPr/>
        </p:nvPicPr>
        <p:blipFill>
          <a:blip r:embed="rId2" cstate="print"/>
          <a:srcRect/>
          <a:stretch>
            <a:fillRect/>
          </a:stretch>
        </p:blipFill>
        <p:spPr bwMode="auto">
          <a:xfrm>
            <a:off x="6444208" y="2420888"/>
            <a:ext cx="2699792" cy="2088232"/>
          </a:xfrm>
          <a:prstGeom prst="rect">
            <a:avLst/>
          </a:prstGeom>
          <a:noFill/>
        </p:spPr>
      </p:pic>
      <p:pic>
        <p:nvPicPr>
          <p:cNvPr id="5" name="Picture 5" descr="Horn-cell-website-arrow"/>
          <p:cNvPicPr>
            <a:picLocks noChangeAspect="1" noChangeArrowheads="1"/>
          </p:cNvPicPr>
          <p:nvPr/>
        </p:nvPicPr>
        <p:blipFill>
          <a:blip r:embed="rId3" cstate="print"/>
          <a:srcRect/>
          <a:stretch>
            <a:fillRect/>
          </a:stretch>
        </p:blipFill>
        <p:spPr bwMode="auto">
          <a:xfrm>
            <a:off x="4932041" y="4581128"/>
            <a:ext cx="4211960" cy="20160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484784"/>
            <a:ext cx="8640960" cy="5004447"/>
          </a:xfrm>
          <a:prstGeom prst="rect">
            <a:avLst/>
          </a:prstGeom>
        </p:spPr>
        <p:txBody>
          <a:bodyPr wrap="square">
            <a:spAutoFit/>
          </a:bodyPr>
          <a:lstStyle/>
          <a:p>
            <a:pPr algn="l">
              <a:buFont typeface="Wingdings" pitchFamily="2" charset="2"/>
              <a:buNone/>
            </a:pPr>
            <a:r>
              <a:rPr lang="en-US" sz="2400" b="1" u="sng" dirty="0" smtClean="0">
                <a:solidFill>
                  <a:schemeClr val="hlink"/>
                </a:solidFill>
              </a:rPr>
              <a:t>11- </a:t>
            </a:r>
            <a:r>
              <a:rPr lang="en-US" sz="2400" b="1" u="sng" dirty="0" err="1" smtClean="0">
                <a:solidFill>
                  <a:schemeClr val="hlink"/>
                </a:solidFill>
              </a:rPr>
              <a:t>Acanthocytosis</a:t>
            </a:r>
            <a:r>
              <a:rPr lang="en-US" sz="2400" b="1" u="sng" dirty="0" smtClean="0">
                <a:solidFill>
                  <a:schemeClr val="hlink"/>
                </a:solidFill>
              </a:rPr>
              <a:t>:</a:t>
            </a:r>
            <a:endParaRPr lang="ar-SA" sz="2400" b="1" u="sng" dirty="0" smtClean="0">
              <a:solidFill>
                <a:schemeClr val="hlink"/>
              </a:solidFill>
            </a:endParaRPr>
          </a:p>
          <a:p>
            <a:pPr algn="l">
              <a:lnSpc>
                <a:spcPct val="90000"/>
              </a:lnSpc>
            </a:pPr>
            <a:r>
              <a:rPr lang="en-US" sz="2400" b="1" u="sng" dirty="0" smtClean="0">
                <a:solidFill>
                  <a:schemeClr val="folHlink"/>
                </a:solidFill>
              </a:rPr>
              <a:t>Morphology:</a:t>
            </a:r>
            <a:r>
              <a:rPr lang="en-US" sz="2400" b="1" dirty="0" smtClean="0"/>
              <a:t/>
            </a:r>
            <a:br>
              <a:rPr lang="en-US" sz="2400" b="1" dirty="0" smtClean="0"/>
            </a:br>
            <a:r>
              <a:rPr lang="en-US" sz="2400" dirty="0" smtClean="0">
                <a:latin typeface="Arial" pitchFamily="34" charset="0"/>
              </a:rPr>
              <a:t>are red blood cells with irregularly spaced projections, these projections very in width but usually contain a rounded end.</a:t>
            </a:r>
          </a:p>
          <a:p>
            <a:pPr algn="l">
              <a:lnSpc>
                <a:spcPct val="90000"/>
              </a:lnSpc>
            </a:pPr>
            <a:r>
              <a:rPr lang="en-US" sz="2400" dirty="0" smtClean="0">
                <a:latin typeface="Arial" pitchFamily="34" charset="0"/>
              </a:rPr>
              <a:t>-</a:t>
            </a:r>
            <a:r>
              <a:rPr lang="en-GB" sz="2400" dirty="0" smtClean="0">
                <a:latin typeface="+mj-lt"/>
              </a:rPr>
              <a:t>Smaller than </a:t>
            </a:r>
            <a:r>
              <a:rPr lang="en-GB" sz="2400" dirty="0" smtClean="0">
                <a:latin typeface="Arial" pitchFamily="34" charset="0"/>
                <a:cs typeface="Arial" pitchFamily="34" charset="0"/>
              </a:rPr>
              <a:t>normal and have little or no central pallor.</a:t>
            </a:r>
          </a:p>
          <a:p>
            <a:pPr algn="l">
              <a:lnSpc>
                <a:spcPct val="90000"/>
              </a:lnSpc>
            </a:pP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Acanthocytes</a:t>
            </a:r>
            <a:r>
              <a:rPr lang="en-GB" sz="2400" dirty="0" smtClean="0">
                <a:latin typeface="Arial" pitchFamily="34" charset="0"/>
                <a:cs typeface="Arial" pitchFamily="34" charset="0"/>
              </a:rPr>
              <a:t> have an excess of cholesterol </a:t>
            </a:r>
          </a:p>
          <a:p>
            <a:pPr algn="l">
              <a:lnSpc>
                <a:spcPct val="90000"/>
              </a:lnSpc>
            </a:pPr>
            <a:r>
              <a:rPr lang="en-GB" sz="2400" dirty="0" smtClean="0">
                <a:latin typeface="Arial" pitchFamily="34" charset="0"/>
                <a:cs typeface="Arial" pitchFamily="34" charset="0"/>
              </a:rPr>
              <a:t>-Large numbers of these cells on a smear can be of diagnostic significance. </a:t>
            </a:r>
          </a:p>
          <a:p>
            <a:pPr algn="l">
              <a:buFont typeface="Wingdings" pitchFamily="2" charset="2"/>
              <a:buNone/>
            </a:pPr>
            <a:r>
              <a:rPr lang="en-US" sz="2400" b="1" u="sng" dirty="0" smtClean="0">
                <a:solidFill>
                  <a:schemeClr val="folHlink"/>
                </a:solidFill>
              </a:rPr>
              <a:t>Found in:</a:t>
            </a:r>
            <a:endParaRPr lang="en-US" sz="2400" b="1" u="sng" dirty="0" smtClean="0"/>
          </a:p>
          <a:p>
            <a:pPr algn="l">
              <a:buFont typeface="Wingdings" pitchFamily="2" charset="2"/>
              <a:buNone/>
            </a:pPr>
            <a:r>
              <a:rPr lang="en-US" sz="2400" dirty="0" smtClean="0"/>
              <a:t>- </a:t>
            </a:r>
            <a:r>
              <a:rPr lang="en-GB" sz="2400" dirty="0" smtClean="0"/>
              <a:t>Hereditary acanthocytosis,50-100% of blood cells.</a:t>
            </a:r>
            <a:endParaRPr lang="en-US" sz="2400" dirty="0" smtClean="0"/>
          </a:p>
          <a:p>
            <a:pPr algn="l">
              <a:buFont typeface="Wingdings" pitchFamily="2" charset="2"/>
              <a:buNone/>
            </a:pPr>
            <a:r>
              <a:rPr lang="en-US" sz="2400" dirty="0" smtClean="0">
                <a:latin typeface="Arial" pitchFamily="34" charset="0"/>
              </a:rPr>
              <a:t>-Liver disease </a:t>
            </a:r>
            <a:br>
              <a:rPr lang="en-US" sz="2400" dirty="0" smtClean="0">
                <a:latin typeface="Arial" pitchFamily="34" charset="0"/>
              </a:rPr>
            </a:br>
            <a:r>
              <a:rPr lang="en-US" sz="2400" dirty="0" smtClean="0">
                <a:latin typeface="Arial" pitchFamily="34" charset="0"/>
              </a:rPr>
              <a:t>- Post </a:t>
            </a:r>
            <a:r>
              <a:rPr lang="en-US" sz="2400" dirty="0" err="1" smtClean="0">
                <a:latin typeface="Arial" pitchFamily="34" charset="0"/>
              </a:rPr>
              <a:t>splenectomy</a:t>
            </a:r>
            <a:r>
              <a:rPr lang="en-US" sz="2400" dirty="0" smtClean="0">
                <a:latin typeface="Arial" pitchFamily="34" charset="0"/>
              </a:rPr>
              <a:t/>
            </a:r>
            <a:br>
              <a:rPr lang="en-US" sz="2400" dirty="0" smtClean="0">
                <a:latin typeface="Arial" pitchFamily="34" charset="0"/>
              </a:rPr>
            </a:br>
            <a:r>
              <a:rPr lang="en-US" sz="2400" dirty="0" smtClean="0">
                <a:latin typeface="Arial" pitchFamily="34" charset="0"/>
              </a:rPr>
              <a:t>- Anorexia nervosa and starvation</a:t>
            </a:r>
          </a:p>
          <a:p>
            <a:pPr algn="l"/>
            <a:r>
              <a:rPr lang="en-GB" sz="2400" dirty="0" smtClean="0"/>
              <a:t>-lipid disorders </a:t>
            </a:r>
          </a:p>
        </p:txBody>
      </p:sp>
      <p:sp>
        <p:nvSpPr>
          <p:cNvPr id="3" name="مستطيل 2"/>
          <p:cNvSpPr/>
          <p:nvPr/>
        </p:nvSpPr>
        <p:spPr>
          <a:xfrm rot="10800000" flipV="1">
            <a:off x="971600" y="769060"/>
            <a:ext cx="7272808" cy="523220"/>
          </a:xfrm>
          <a:prstGeom prst="rect">
            <a:avLst/>
          </a:prstGeom>
        </p:spPr>
        <p:txBody>
          <a:bodyPr wrap="square">
            <a:spAutoFit/>
          </a:bodyPr>
          <a:lstStyle/>
          <a:p>
            <a:r>
              <a:rPr lang="en-US" sz="2800" dirty="0" smtClean="0"/>
              <a:t>II- </a:t>
            </a:r>
            <a:r>
              <a:rPr lang="en-US" sz="2800" dirty="0" smtClean="0">
                <a:solidFill>
                  <a:srgbClr val="FF0000"/>
                </a:solidFill>
              </a:rPr>
              <a:t>Variation of red cells shape (</a:t>
            </a:r>
            <a:r>
              <a:rPr lang="en-US" sz="2800" dirty="0" err="1" smtClean="0">
                <a:solidFill>
                  <a:srgbClr val="FF0000"/>
                </a:solidFill>
              </a:rPr>
              <a:t>Poikilocytosis</a:t>
            </a:r>
            <a:endParaRPr lang="ar-SA" sz="2800" dirty="0"/>
          </a:p>
        </p:txBody>
      </p:sp>
      <p:pic>
        <p:nvPicPr>
          <p:cNvPr id="4" name="Picture 4" descr="Acanthocytes"/>
          <p:cNvPicPr>
            <a:picLocks noChangeAspect="1" noChangeArrowheads="1"/>
          </p:cNvPicPr>
          <p:nvPr/>
        </p:nvPicPr>
        <p:blipFill>
          <a:blip r:embed="rId2" cstate="print"/>
          <a:srcRect/>
          <a:stretch>
            <a:fillRect/>
          </a:stretch>
        </p:blipFill>
        <p:spPr bwMode="auto">
          <a:xfrm>
            <a:off x="6876256" y="4293096"/>
            <a:ext cx="2267744" cy="256490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628800"/>
            <a:ext cx="6678488" cy="3194721"/>
          </a:xfrm>
          <a:prstGeom prst="rect">
            <a:avLst/>
          </a:prstGeom>
        </p:spPr>
        <p:txBody>
          <a:bodyPr wrap="square">
            <a:spAutoFit/>
          </a:bodyPr>
          <a:lstStyle/>
          <a:p>
            <a:pPr algn="l">
              <a:lnSpc>
                <a:spcPct val="90000"/>
              </a:lnSpc>
              <a:buFont typeface="Wingdings" pitchFamily="2" charset="2"/>
              <a:buNone/>
            </a:pPr>
            <a:r>
              <a:rPr lang="en-US" sz="2400" b="1" u="sng" dirty="0" smtClean="0">
                <a:solidFill>
                  <a:schemeClr val="hlink"/>
                </a:solidFill>
              </a:rPr>
              <a:t>12- </a:t>
            </a:r>
            <a:r>
              <a:rPr lang="en-US" sz="2400" b="1" u="sng" dirty="0" err="1" smtClean="0">
                <a:solidFill>
                  <a:schemeClr val="hlink"/>
                </a:solidFill>
              </a:rPr>
              <a:t>Rouleaux</a:t>
            </a:r>
            <a:r>
              <a:rPr lang="en-US" sz="2400" b="1" u="sng" dirty="0" smtClean="0">
                <a:solidFill>
                  <a:schemeClr val="hlink"/>
                </a:solidFill>
              </a:rPr>
              <a:t> Formation:</a:t>
            </a:r>
            <a:endParaRPr lang="ar-SA" sz="2400" b="1" u="sng" dirty="0" smtClean="0">
              <a:solidFill>
                <a:schemeClr val="hlink"/>
              </a:solidFill>
            </a:endParaRPr>
          </a:p>
          <a:p>
            <a:pPr algn="l">
              <a:lnSpc>
                <a:spcPct val="90000"/>
              </a:lnSpc>
              <a:buFont typeface="Wingdings" pitchFamily="2" charset="2"/>
              <a:buNone/>
            </a:pPr>
            <a:r>
              <a:rPr lang="en-US" sz="2400" b="1" u="sng" dirty="0" smtClean="0">
                <a:solidFill>
                  <a:schemeClr val="folHlink"/>
                </a:solidFill>
              </a:rPr>
              <a:t>Morphology:</a:t>
            </a:r>
            <a:endParaRPr lang="en-US" sz="2400" b="1" dirty="0" smtClean="0"/>
          </a:p>
          <a:p>
            <a:pPr algn="l">
              <a:buFont typeface="Wingdings 3" pitchFamily="18" charset="2"/>
              <a:buNone/>
              <a:defRPr/>
            </a:pPr>
            <a:r>
              <a:rPr lang="en-US" sz="2400" b="1" dirty="0" smtClean="0">
                <a:latin typeface="Arial" pitchFamily="34" charset="0"/>
              </a:rPr>
              <a:t>Stacks of RBC's resembling a stack of </a:t>
            </a:r>
            <a:r>
              <a:rPr lang="en-US" sz="2400" b="1" dirty="0" err="1" smtClean="0">
                <a:latin typeface="Arial" pitchFamily="34" charset="0"/>
              </a:rPr>
              <a:t>coins.</a:t>
            </a:r>
            <a:r>
              <a:rPr lang="en-US" sz="2400" dirty="0" err="1" smtClean="0">
                <a:latin typeface="Times New Roman" pitchFamily="18" charset="0"/>
                <a:cs typeface="Times New Roman" pitchFamily="18" charset="0"/>
              </a:rPr>
              <a:t>Stacking</a:t>
            </a:r>
            <a:r>
              <a:rPr lang="en-US" sz="2400" dirty="0" smtClean="0">
                <a:latin typeface="Times New Roman" pitchFamily="18" charset="0"/>
                <a:cs typeface="Times New Roman" pitchFamily="18" charset="0"/>
              </a:rPr>
              <a:t> of RBCs due to increased </a:t>
            </a:r>
            <a:r>
              <a:rPr lang="en-US" sz="2400" u="sng" dirty="0" smtClean="0">
                <a:latin typeface="Times New Roman" pitchFamily="18" charset="0"/>
                <a:cs typeface="Times New Roman" pitchFamily="18" charset="0"/>
              </a:rPr>
              <a:t>plasma proteins </a:t>
            </a:r>
            <a:r>
              <a:rPr lang="en-US" sz="2400" dirty="0" smtClean="0">
                <a:latin typeface="Times New Roman" pitchFamily="18" charset="0"/>
                <a:cs typeface="Times New Roman" pitchFamily="18" charset="0"/>
              </a:rPr>
              <a:t>coating RBCs .</a:t>
            </a:r>
          </a:p>
          <a:p>
            <a:pPr algn="l">
              <a:lnSpc>
                <a:spcPct val="90000"/>
              </a:lnSpc>
              <a:buFont typeface="Wingdings" pitchFamily="2" charset="2"/>
              <a:buNone/>
            </a:pPr>
            <a:r>
              <a:rPr lang="en-US" sz="2400" b="1" dirty="0" smtClean="0">
                <a:latin typeface="Arial" pitchFamily="34" charset="0"/>
              </a:rPr>
              <a:t>.</a:t>
            </a:r>
            <a:endParaRPr lang="en-US" sz="2400" b="1" u="sng" dirty="0" smtClean="0">
              <a:latin typeface="Arial" pitchFamily="34" charset="0"/>
            </a:endParaRPr>
          </a:p>
          <a:p>
            <a:pPr algn="l">
              <a:lnSpc>
                <a:spcPct val="90000"/>
              </a:lnSpc>
              <a:buFont typeface="Wingdings" pitchFamily="2" charset="2"/>
              <a:buNone/>
            </a:pPr>
            <a:r>
              <a:rPr lang="en-US" sz="2400" b="1" u="sng" dirty="0" smtClean="0">
                <a:solidFill>
                  <a:schemeClr val="folHlink"/>
                </a:solidFill>
              </a:rPr>
              <a:t>Found in:</a:t>
            </a:r>
          </a:p>
          <a:p>
            <a:pPr algn="l">
              <a:lnSpc>
                <a:spcPct val="90000"/>
              </a:lnSpc>
              <a:buFont typeface="Wingdings" pitchFamily="2" charset="2"/>
              <a:buNone/>
            </a:pPr>
            <a:r>
              <a:rPr lang="en-US" sz="2400" b="1" dirty="0" smtClean="0"/>
              <a:t>- </a:t>
            </a:r>
            <a:r>
              <a:rPr lang="en-US" sz="2400" b="1" dirty="0" err="1" smtClean="0">
                <a:latin typeface="Arial" pitchFamily="34" charset="0"/>
              </a:rPr>
              <a:t>Hyperfibrinogenaemia</a:t>
            </a:r>
            <a:r>
              <a:rPr lang="en-US" sz="2400" b="1" dirty="0" smtClean="0">
                <a:latin typeface="Arial" pitchFamily="34" charset="0"/>
              </a:rPr>
              <a:t/>
            </a:r>
            <a:br>
              <a:rPr lang="en-US" sz="2400" b="1" dirty="0" smtClean="0">
                <a:latin typeface="Arial" pitchFamily="34" charset="0"/>
              </a:rPr>
            </a:br>
            <a:r>
              <a:rPr lang="en-US" sz="2400" b="1" dirty="0" smtClean="0">
                <a:latin typeface="Arial" pitchFamily="34" charset="0"/>
              </a:rPr>
              <a:t>- </a:t>
            </a:r>
            <a:r>
              <a:rPr lang="en-US" sz="2400" b="1" dirty="0" err="1" smtClean="0">
                <a:latin typeface="Arial" pitchFamily="34" charset="0"/>
              </a:rPr>
              <a:t>Hyperglobulinaemia</a:t>
            </a:r>
            <a:endParaRPr lang="en-US" sz="2400" b="1" dirty="0">
              <a:latin typeface="Arial" pitchFamily="34" charset="0"/>
            </a:endParaRPr>
          </a:p>
        </p:txBody>
      </p:sp>
      <p:sp>
        <p:nvSpPr>
          <p:cNvPr id="3" name="مستطيل 2"/>
          <p:cNvSpPr/>
          <p:nvPr/>
        </p:nvSpPr>
        <p:spPr>
          <a:xfrm>
            <a:off x="611560" y="836713"/>
            <a:ext cx="8280920" cy="523220"/>
          </a:xfrm>
          <a:prstGeom prst="rect">
            <a:avLst/>
          </a:prstGeom>
        </p:spPr>
        <p:txBody>
          <a:bodyPr wrap="square">
            <a:spAutoFit/>
          </a:bodyPr>
          <a:lstStyle/>
          <a:p>
            <a:pPr algn="ctr"/>
            <a:r>
              <a:rPr lang="en-US" sz="2800" dirty="0" smtClean="0"/>
              <a:t>II- </a:t>
            </a:r>
            <a:r>
              <a:rPr lang="en-US" sz="2800" dirty="0" smtClean="0">
                <a:solidFill>
                  <a:srgbClr val="FF0000"/>
                </a:solidFill>
              </a:rPr>
              <a:t>Variation of red cells shape (</a:t>
            </a:r>
            <a:r>
              <a:rPr lang="en-US" sz="2800" dirty="0" err="1" smtClean="0">
                <a:solidFill>
                  <a:srgbClr val="FF0000"/>
                </a:solidFill>
              </a:rPr>
              <a:t>Poikilocytosis</a:t>
            </a:r>
            <a:endParaRPr lang="ar-SA" sz="2800" dirty="0"/>
          </a:p>
        </p:txBody>
      </p:sp>
      <p:pic>
        <p:nvPicPr>
          <p:cNvPr id="4" name="Picture 5" descr="54"/>
          <p:cNvPicPr>
            <a:picLocks noChangeAspect="1" noChangeArrowheads="1"/>
          </p:cNvPicPr>
          <p:nvPr/>
        </p:nvPicPr>
        <p:blipFill>
          <a:blip r:embed="rId2" cstate="print"/>
          <a:srcRect/>
          <a:stretch>
            <a:fillRect/>
          </a:stretch>
        </p:blipFill>
        <p:spPr bwMode="auto">
          <a:xfrm>
            <a:off x="4932040" y="3573016"/>
            <a:ext cx="3923035" cy="280831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628800"/>
            <a:ext cx="6534472" cy="3662541"/>
          </a:xfrm>
          <a:prstGeom prst="rect">
            <a:avLst/>
          </a:prstGeom>
        </p:spPr>
        <p:txBody>
          <a:bodyPr wrap="square">
            <a:spAutoFit/>
          </a:bodyPr>
          <a:lstStyle/>
          <a:p>
            <a:pPr algn="l">
              <a:buFont typeface="Wingdings" pitchFamily="2" charset="2"/>
              <a:buNone/>
            </a:pPr>
            <a:r>
              <a:rPr lang="en-US" sz="2400" b="1" u="sng" dirty="0" smtClean="0">
                <a:solidFill>
                  <a:schemeClr val="hlink"/>
                </a:solidFill>
              </a:rPr>
              <a:t>13- Red cell-agglutination:</a:t>
            </a:r>
            <a:endParaRPr lang="ar-SA" sz="2400" b="1" u="sng" dirty="0" smtClean="0">
              <a:solidFill>
                <a:schemeClr val="hlink"/>
              </a:solidFill>
            </a:endParaRPr>
          </a:p>
          <a:p>
            <a:pPr algn="l">
              <a:buFont typeface="Wingdings" pitchFamily="2" charset="2"/>
              <a:buNone/>
            </a:pPr>
            <a:r>
              <a:rPr lang="en-US" sz="2400" b="1" u="sng" dirty="0" smtClean="0">
                <a:solidFill>
                  <a:schemeClr val="folHlink"/>
                </a:solidFill>
              </a:rPr>
              <a:t>Morphology:</a:t>
            </a:r>
            <a:r>
              <a:rPr lang="en-US" sz="2400" b="1" dirty="0" smtClean="0"/>
              <a:t> </a:t>
            </a:r>
          </a:p>
          <a:p>
            <a:pPr lvl="1" algn="l">
              <a:defRPr/>
            </a:pPr>
            <a:r>
              <a:rPr lang="en-US" sz="2400" b="1" dirty="0" smtClean="0">
                <a:latin typeface="Arial" pitchFamily="34" charset="0"/>
              </a:rPr>
              <a:t>Irregular clumps of red </a:t>
            </a:r>
            <a:r>
              <a:rPr lang="en-US" sz="2800" b="1" dirty="0" err="1" smtClean="0">
                <a:latin typeface="Arial" pitchFamily="34" charset="0"/>
              </a:rPr>
              <a:t>cells.</a:t>
            </a:r>
            <a:r>
              <a:rPr lang="en-US" sz="2800" dirty="0" err="1" smtClean="0">
                <a:latin typeface="Times New Roman" pitchFamily="18" charset="0"/>
                <a:cs typeface="Times New Roman" pitchFamily="18" charset="0"/>
              </a:rPr>
              <a:t>Antibody</a:t>
            </a:r>
            <a:r>
              <a:rPr lang="en-US" sz="2800" dirty="0" smtClean="0">
                <a:latin typeface="Times New Roman" pitchFamily="18" charset="0"/>
                <a:cs typeface="Times New Roman" pitchFamily="18" charset="0"/>
              </a:rPr>
              <a:t>-mediated Irregular clumping ,      temperature dependent</a:t>
            </a:r>
          </a:p>
          <a:p>
            <a:pPr lvl="0" algn="l">
              <a:defRPr/>
            </a:pPr>
            <a:endParaRPr lang="en-US" sz="2800" dirty="0" smtClean="0">
              <a:latin typeface="Times New Roman" pitchFamily="18" charset="0"/>
              <a:cs typeface="Times New Roman" pitchFamily="18" charset="0"/>
            </a:endParaRPr>
          </a:p>
          <a:p>
            <a:pPr lvl="0" algn="l">
              <a:defRPr/>
            </a:pPr>
            <a:r>
              <a:rPr lang="en-US" sz="2400" b="1" u="sng" dirty="0" smtClean="0"/>
              <a:t>Found in:</a:t>
            </a:r>
            <a:br>
              <a:rPr lang="en-US" sz="2400" b="1" u="sng" dirty="0" smtClean="0"/>
            </a:br>
            <a:r>
              <a:rPr lang="en-US" sz="2400" b="1" dirty="0" smtClean="0"/>
              <a:t>- </a:t>
            </a:r>
            <a:r>
              <a:rPr lang="en-US" sz="2400" b="1" dirty="0" smtClean="0">
                <a:latin typeface="Arial" pitchFamily="34" charset="0"/>
              </a:rPr>
              <a:t>Cold agglutinins</a:t>
            </a:r>
            <a:br>
              <a:rPr lang="en-US" sz="2400" b="1" dirty="0" smtClean="0">
                <a:latin typeface="Arial" pitchFamily="34" charset="0"/>
              </a:rPr>
            </a:br>
            <a:r>
              <a:rPr lang="en-US" sz="2400" b="1" dirty="0" smtClean="0">
                <a:latin typeface="Arial" pitchFamily="34" charset="0"/>
              </a:rPr>
              <a:t>- Warm autoimmune </a:t>
            </a:r>
            <a:r>
              <a:rPr lang="en-US" sz="2400" b="1" dirty="0" err="1" smtClean="0">
                <a:latin typeface="Arial" pitchFamily="34" charset="0"/>
              </a:rPr>
              <a:t>hemolysis</a:t>
            </a:r>
            <a:endParaRPr lang="en-US" sz="2400" b="1" dirty="0">
              <a:latin typeface="Arial" pitchFamily="34" charset="0"/>
            </a:endParaRPr>
          </a:p>
        </p:txBody>
      </p:sp>
      <p:sp>
        <p:nvSpPr>
          <p:cNvPr id="3" name="مستطيل 2"/>
          <p:cNvSpPr/>
          <p:nvPr/>
        </p:nvSpPr>
        <p:spPr>
          <a:xfrm>
            <a:off x="539552" y="836713"/>
            <a:ext cx="8352928" cy="523220"/>
          </a:xfrm>
          <a:prstGeom prst="rect">
            <a:avLst/>
          </a:prstGeom>
        </p:spPr>
        <p:txBody>
          <a:bodyPr wrap="square">
            <a:spAutoFit/>
          </a:bodyPr>
          <a:lstStyle/>
          <a:p>
            <a:pPr algn="ctr"/>
            <a:r>
              <a:rPr lang="en-US" sz="2800" dirty="0" smtClean="0"/>
              <a:t>II- </a:t>
            </a:r>
            <a:r>
              <a:rPr lang="en-US" sz="2800" dirty="0" smtClean="0">
                <a:solidFill>
                  <a:srgbClr val="FF0000"/>
                </a:solidFill>
              </a:rPr>
              <a:t>Variation of red cells shape (</a:t>
            </a:r>
            <a:r>
              <a:rPr lang="en-US" sz="2800" dirty="0" err="1" smtClean="0">
                <a:solidFill>
                  <a:srgbClr val="FF0000"/>
                </a:solidFill>
              </a:rPr>
              <a:t>Poikilocytosis</a:t>
            </a:r>
            <a:endParaRPr lang="ar-SA" sz="2800" dirty="0"/>
          </a:p>
        </p:txBody>
      </p:sp>
      <p:pic>
        <p:nvPicPr>
          <p:cNvPr id="4" name="Picture 4" descr="unit_i_3Agglutination"/>
          <p:cNvPicPr>
            <a:picLocks noChangeAspect="1" noChangeArrowheads="1"/>
          </p:cNvPicPr>
          <p:nvPr/>
        </p:nvPicPr>
        <p:blipFill>
          <a:blip r:embed="rId2" cstate="print"/>
          <a:srcRect/>
          <a:stretch>
            <a:fillRect/>
          </a:stretch>
        </p:blipFill>
        <p:spPr bwMode="auto">
          <a:xfrm>
            <a:off x="5148064" y="3501008"/>
            <a:ext cx="3600400"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323528" y="1268760"/>
            <a:ext cx="4277873" cy="5328592"/>
          </a:xfrm>
          <a:prstGeom prst="rect">
            <a:avLst/>
          </a:prstGeom>
          <a:ln w="88900" cap="sq" cmpd="thickThin">
            <a:solidFill>
              <a:srgbClr val="000000"/>
            </a:solidFill>
            <a:prstDash val="solid"/>
            <a:miter lim="800000"/>
          </a:ln>
          <a:effectLst>
            <a:innerShdw blurRad="76200">
              <a:srgbClr val="000000"/>
            </a:innerShdw>
          </a:effectLst>
        </p:spPr>
      </p:pic>
      <p:pic>
        <p:nvPicPr>
          <p:cNvPr id="3" name="Picture 6"/>
          <p:cNvPicPr>
            <a:picLocks noChangeAspect="1" noChangeArrowheads="1"/>
          </p:cNvPicPr>
          <p:nvPr/>
        </p:nvPicPr>
        <p:blipFill>
          <a:blip r:embed="rId3" cstate="print"/>
          <a:srcRect/>
          <a:stretch>
            <a:fillRect/>
          </a:stretch>
        </p:blipFill>
        <p:spPr bwMode="auto">
          <a:xfrm>
            <a:off x="4635060" y="1268760"/>
            <a:ext cx="4315234" cy="5256584"/>
          </a:xfrm>
          <a:prstGeom prst="rect">
            <a:avLst/>
          </a:prstGeom>
          <a:ln w="88900" cap="sq" cmpd="thickThin">
            <a:solidFill>
              <a:srgbClr val="000000"/>
            </a:solidFill>
            <a:prstDash val="solid"/>
            <a:miter lim="800000"/>
          </a:ln>
          <a:effectLst>
            <a:innerShdw blurRad="76200">
              <a:srgbClr val="000000"/>
            </a:innerShdw>
          </a:effectLst>
        </p:spPr>
      </p:pic>
      <p:sp>
        <p:nvSpPr>
          <p:cNvPr id="4" name="مستطيل 3"/>
          <p:cNvSpPr/>
          <p:nvPr/>
        </p:nvSpPr>
        <p:spPr>
          <a:xfrm>
            <a:off x="323528" y="404664"/>
            <a:ext cx="3024336" cy="461665"/>
          </a:xfrm>
          <a:prstGeom prst="rect">
            <a:avLst/>
          </a:prstGeom>
        </p:spPr>
        <p:txBody>
          <a:bodyPr wrap="square">
            <a:spAutoFit/>
          </a:bodyPr>
          <a:lstStyle/>
          <a:p>
            <a:pPr algn="l"/>
            <a:r>
              <a:rPr lang="en-US" sz="2400" b="1" dirty="0" err="1" smtClean="0">
                <a:solidFill>
                  <a:srgbClr val="FF0000"/>
                </a:solidFill>
                <a:latin typeface="Times New Roman" pitchFamily="18" charset="0"/>
                <a:cs typeface="Times New Roman" pitchFamily="18" charset="0"/>
              </a:rPr>
              <a:t>Rouloux</a:t>
            </a:r>
            <a:r>
              <a:rPr lang="en-US" sz="2400" b="1" dirty="0" smtClean="0">
                <a:solidFill>
                  <a:srgbClr val="FF0000"/>
                </a:solidFill>
                <a:latin typeface="Times New Roman" pitchFamily="18" charset="0"/>
                <a:cs typeface="Times New Roman" pitchFamily="18" charset="0"/>
              </a:rPr>
              <a:t> Formation</a:t>
            </a:r>
          </a:p>
        </p:txBody>
      </p:sp>
      <p:sp>
        <p:nvSpPr>
          <p:cNvPr id="5" name="مستطيل 4"/>
          <p:cNvSpPr/>
          <p:nvPr/>
        </p:nvSpPr>
        <p:spPr>
          <a:xfrm>
            <a:off x="3799994" y="620688"/>
            <a:ext cx="4804454"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Agglutination</a:t>
            </a:r>
            <a:endParaRPr lang="ar-SA"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48680"/>
            <a:ext cx="6858000" cy="6297108"/>
          </a:xfrm>
          <a:prstGeom prst="rect">
            <a:avLst/>
          </a:prstGeom>
        </p:spPr>
        <p:txBody>
          <a:bodyPr wrap="square">
            <a:spAutoFit/>
          </a:bodyPr>
          <a:lstStyle/>
          <a:p>
            <a:pPr algn="l">
              <a:buFont typeface="Wingdings" pitchFamily="2" charset="2"/>
              <a:buNone/>
            </a:pPr>
            <a:r>
              <a:rPr lang="en-US" sz="2800" b="1" u="sng" dirty="0" smtClean="0">
                <a:solidFill>
                  <a:schemeClr val="hlink"/>
                </a:solidFill>
              </a:rPr>
              <a:t>14- Sickle Cells(</a:t>
            </a:r>
            <a:r>
              <a:rPr lang="en-US" sz="2800" dirty="0" err="1" smtClean="0"/>
              <a:t>Drepanocytes</a:t>
            </a:r>
            <a:r>
              <a:rPr lang="en-US" sz="2800" dirty="0" smtClean="0"/>
              <a:t>)</a:t>
            </a:r>
            <a:r>
              <a:rPr lang="en-US" sz="2800" b="1" u="sng" dirty="0" smtClean="0">
                <a:solidFill>
                  <a:schemeClr val="hlink"/>
                </a:solidFill>
              </a:rPr>
              <a:t>:</a:t>
            </a:r>
            <a:endParaRPr lang="ar-SA" sz="2800" b="1" u="sng" dirty="0" smtClean="0">
              <a:solidFill>
                <a:schemeClr val="hlink"/>
              </a:solidFill>
            </a:endParaRPr>
          </a:p>
          <a:p>
            <a:pPr algn="l">
              <a:buFont typeface="Wingdings" pitchFamily="2" charset="2"/>
              <a:buNone/>
            </a:pPr>
            <a:r>
              <a:rPr lang="en-US" sz="2800" b="1" u="sng" dirty="0" smtClean="0">
                <a:solidFill>
                  <a:schemeClr val="folHlink"/>
                </a:solidFill>
              </a:rPr>
              <a:t>Morphology:</a:t>
            </a:r>
            <a:r>
              <a:rPr lang="en-US" sz="2800" b="1" dirty="0" smtClean="0"/>
              <a:t> </a:t>
            </a:r>
          </a:p>
          <a:p>
            <a:pPr algn="l">
              <a:lnSpc>
                <a:spcPct val="80000"/>
              </a:lnSpc>
            </a:pPr>
            <a:r>
              <a:rPr lang="en-US" sz="2800" dirty="0" smtClean="0">
                <a:latin typeface="Arial" pitchFamily="34" charset="0"/>
              </a:rPr>
              <a:t>Sickle shaped red cells,</a:t>
            </a:r>
            <a:r>
              <a:rPr lang="en-GB" sz="2800" dirty="0" smtClean="0"/>
              <a:t> are formed as a result of the presence of </a:t>
            </a:r>
            <a:r>
              <a:rPr lang="en-GB" sz="2800" dirty="0" err="1" smtClean="0"/>
              <a:t>hemoglobin</a:t>
            </a:r>
            <a:r>
              <a:rPr lang="en-GB" sz="2800" dirty="0" smtClean="0"/>
              <a:t> S in the red cell. </a:t>
            </a:r>
          </a:p>
          <a:p>
            <a:pPr algn="l">
              <a:lnSpc>
                <a:spcPct val="80000"/>
              </a:lnSpc>
            </a:pPr>
            <a:r>
              <a:rPr lang="en-GB" sz="2800" dirty="0" smtClean="0"/>
              <a:t>-As the red cell ages, it becomes less flexible or deformable and becomes rigid as it passes through the low oxygen tension atmosphere of the small capillaries in the body. </a:t>
            </a:r>
          </a:p>
          <a:p>
            <a:pPr algn="l">
              <a:lnSpc>
                <a:spcPct val="80000"/>
              </a:lnSpc>
            </a:pPr>
            <a:r>
              <a:rPr lang="en-GB" sz="2800" dirty="0" smtClean="0"/>
              <a:t>-In the absence of oxygen, </a:t>
            </a:r>
            <a:r>
              <a:rPr lang="en-GB" sz="2800" dirty="0" err="1" smtClean="0"/>
              <a:t>hemoglobin</a:t>
            </a:r>
            <a:r>
              <a:rPr lang="en-GB" sz="2800" dirty="0" smtClean="0"/>
              <a:t> S polymerizes into rods, causing the sickle cell shape. </a:t>
            </a:r>
          </a:p>
          <a:p>
            <a:pPr algn="l">
              <a:lnSpc>
                <a:spcPct val="80000"/>
              </a:lnSpc>
            </a:pPr>
            <a:r>
              <a:rPr lang="en-GB" sz="2800" dirty="0" smtClean="0"/>
              <a:t>Sickle cells can be somewhat pointed at the ends, </a:t>
            </a:r>
          </a:p>
          <a:p>
            <a:pPr algn="l">
              <a:buFont typeface="Wingdings" pitchFamily="2" charset="2"/>
              <a:buNone/>
            </a:pPr>
            <a:r>
              <a:rPr lang="en-US" sz="2800" u="sng" dirty="0" smtClean="0">
                <a:solidFill>
                  <a:schemeClr val="folHlink"/>
                </a:solidFill>
              </a:rPr>
              <a:t>Found in:</a:t>
            </a:r>
          </a:p>
          <a:p>
            <a:pPr algn="l">
              <a:buFont typeface="Wingdings" pitchFamily="2" charset="2"/>
              <a:buNone/>
            </a:pPr>
            <a:r>
              <a:rPr lang="en-US" sz="2800" dirty="0" smtClean="0"/>
              <a:t>  </a:t>
            </a:r>
            <a:r>
              <a:rPr lang="en-US" sz="2800" dirty="0" err="1" smtClean="0">
                <a:latin typeface="Arial" pitchFamily="34" charset="0"/>
              </a:rPr>
              <a:t>Hb</a:t>
            </a:r>
            <a:r>
              <a:rPr lang="en-US" sz="2800" dirty="0" smtClean="0">
                <a:latin typeface="Arial" pitchFamily="34" charset="0"/>
              </a:rPr>
              <a:t>-S disease</a:t>
            </a:r>
            <a:endParaRPr lang="ar-SA" sz="2800" dirty="0"/>
          </a:p>
        </p:txBody>
      </p:sp>
      <p:sp>
        <p:nvSpPr>
          <p:cNvPr id="3" name="مستطيل 2"/>
          <p:cNvSpPr/>
          <p:nvPr/>
        </p:nvSpPr>
        <p:spPr>
          <a:xfrm>
            <a:off x="323528" y="0"/>
            <a:ext cx="7704856" cy="523220"/>
          </a:xfrm>
          <a:prstGeom prst="rect">
            <a:avLst/>
          </a:prstGeom>
        </p:spPr>
        <p:txBody>
          <a:bodyPr wrap="square">
            <a:spAutoFit/>
          </a:bodyPr>
          <a:lstStyle/>
          <a:p>
            <a:pPr algn="l"/>
            <a:r>
              <a:rPr lang="en-US" sz="2800" dirty="0" smtClean="0">
                <a:solidFill>
                  <a:srgbClr val="FF0000"/>
                </a:solidFill>
              </a:rPr>
              <a:t>II-Variation of red cells shape (</a:t>
            </a:r>
            <a:r>
              <a:rPr lang="en-US" sz="2800" dirty="0" err="1" smtClean="0">
                <a:solidFill>
                  <a:srgbClr val="FF0000"/>
                </a:solidFill>
              </a:rPr>
              <a:t>Poikilocytosis</a:t>
            </a:r>
            <a:endParaRPr lang="ar-SA" sz="2800" dirty="0"/>
          </a:p>
        </p:txBody>
      </p:sp>
      <p:pic>
        <p:nvPicPr>
          <p:cNvPr id="4" name="Picture 4" descr="MVC-004S"/>
          <p:cNvPicPr>
            <a:picLocks noChangeAspect="1" noChangeArrowheads="1"/>
          </p:cNvPicPr>
          <p:nvPr/>
        </p:nvPicPr>
        <p:blipFill>
          <a:blip r:embed="rId2" cstate="print">
            <a:lum contrast="24000"/>
          </a:blip>
          <a:srcRect l="26250" r="17500" b="14999"/>
          <a:stretch>
            <a:fillRect/>
          </a:stretch>
        </p:blipFill>
        <p:spPr bwMode="auto">
          <a:xfrm>
            <a:off x="6876256" y="1557338"/>
            <a:ext cx="2267744" cy="2159000"/>
          </a:xfrm>
          <a:prstGeom prst="rect">
            <a:avLst/>
          </a:prstGeom>
          <a:noFill/>
        </p:spPr>
      </p:pic>
      <p:pic>
        <p:nvPicPr>
          <p:cNvPr id="5" name="Picture 6" descr="Sickle Cell Red Blood Cell">
            <a:hlinkClick r:id="rId3"/>
          </p:cNvPr>
          <p:cNvPicPr>
            <a:picLocks noChangeAspect="1" noChangeArrowheads="1"/>
          </p:cNvPicPr>
          <p:nvPr/>
        </p:nvPicPr>
        <p:blipFill>
          <a:blip r:embed="rId4" cstate="print"/>
          <a:srcRect/>
          <a:stretch>
            <a:fillRect/>
          </a:stretch>
        </p:blipFill>
        <p:spPr bwMode="auto">
          <a:xfrm>
            <a:off x="6876255" y="3789363"/>
            <a:ext cx="2088357" cy="2857500"/>
          </a:xfrm>
          <a:prstGeom prst="rect">
            <a:avLst/>
          </a:prstGeom>
          <a:noFill/>
        </p:spPr>
      </p:pic>
      <p:pic>
        <p:nvPicPr>
          <p:cNvPr id="6" name="Picture 9" descr="HH01932_"/>
          <p:cNvPicPr>
            <a:picLocks noChangeAspect="1" noChangeArrowheads="1"/>
          </p:cNvPicPr>
          <p:nvPr/>
        </p:nvPicPr>
        <p:blipFill>
          <a:blip r:embed="rId5" cstate="print"/>
          <a:srcRect/>
          <a:stretch>
            <a:fillRect/>
          </a:stretch>
        </p:blipFill>
        <p:spPr bwMode="auto">
          <a:xfrm rot="1620415">
            <a:off x="7024469" y="323520"/>
            <a:ext cx="2017781" cy="3861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620688"/>
            <a:ext cx="8352928" cy="646331"/>
          </a:xfrm>
          <a:prstGeom prst="rect">
            <a:avLst/>
          </a:prstGeom>
        </p:spPr>
        <p:txBody>
          <a:bodyPr wrap="square">
            <a:spAutoFit/>
          </a:bodyPr>
          <a:lstStyle/>
          <a:p>
            <a:pPr algn="l"/>
            <a:r>
              <a:rPr lang="en-US" b="1" dirty="0" smtClean="0">
                <a:latin typeface="Georgia" pitchFamily="18" charset="0"/>
              </a:rPr>
              <a:t>RED BLOOD CELL MORPHOLOGY</a:t>
            </a:r>
          </a:p>
          <a:p>
            <a:pPr algn="l"/>
            <a:endParaRPr lang="ar-SA" b="1" dirty="0"/>
          </a:p>
        </p:txBody>
      </p:sp>
      <p:sp>
        <p:nvSpPr>
          <p:cNvPr id="3" name="مستطيل 2"/>
          <p:cNvSpPr/>
          <p:nvPr/>
        </p:nvSpPr>
        <p:spPr>
          <a:xfrm>
            <a:off x="251520" y="1196752"/>
            <a:ext cx="8640960" cy="2677656"/>
          </a:xfrm>
          <a:prstGeom prst="rect">
            <a:avLst/>
          </a:prstGeom>
        </p:spPr>
        <p:txBody>
          <a:bodyPr wrap="square">
            <a:spAutoFit/>
          </a:bodyPr>
          <a:lstStyle/>
          <a:p>
            <a:pPr algn="l">
              <a:buFont typeface="Wingdings" pitchFamily="2" charset="2"/>
              <a:buNone/>
            </a:pPr>
            <a:r>
              <a:rPr lang="en-US" sz="2800" dirty="0" smtClean="0">
                <a:latin typeface="+mj-lt"/>
              </a:rPr>
              <a:t>Abnormal erythrocyte morphology is found in pathological states that may be : </a:t>
            </a:r>
          </a:p>
          <a:p>
            <a:pPr algn="l">
              <a:buFont typeface="Wingdings" pitchFamily="2" charset="2"/>
              <a:buNone/>
            </a:pPr>
            <a:r>
              <a:rPr lang="en-US" sz="2800" dirty="0" smtClean="0">
                <a:latin typeface="+mj-lt"/>
              </a:rPr>
              <a:t>- abnormalities in size (</a:t>
            </a:r>
            <a:r>
              <a:rPr lang="en-US" sz="2800" dirty="0" err="1" smtClean="0">
                <a:latin typeface="+mj-lt"/>
              </a:rPr>
              <a:t>anisocytosis</a:t>
            </a:r>
            <a:r>
              <a:rPr lang="en-US" sz="2800" dirty="0" smtClean="0">
                <a:latin typeface="+mj-lt"/>
              </a:rPr>
              <a:t>).  </a:t>
            </a:r>
          </a:p>
          <a:p>
            <a:pPr algn="l">
              <a:buFont typeface="Wingdings" pitchFamily="2" charset="2"/>
              <a:buNone/>
            </a:pPr>
            <a:r>
              <a:rPr lang="en-US" sz="2800" dirty="0" smtClean="0">
                <a:latin typeface="+mj-lt"/>
              </a:rPr>
              <a:t>- In shape (</a:t>
            </a:r>
            <a:r>
              <a:rPr lang="en-US" sz="2800" dirty="0" err="1" smtClean="0">
                <a:latin typeface="+mj-lt"/>
              </a:rPr>
              <a:t>poikilocytosis</a:t>
            </a:r>
            <a:r>
              <a:rPr lang="en-US" sz="2800" dirty="0" smtClean="0">
                <a:latin typeface="+mj-lt"/>
              </a:rPr>
              <a:t>).  </a:t>
            </a:r>
          </a:p>
          <a:p>
            <a:pPr algn="l">
              <a:buFont typeface="Wingdings" pitchFamily="2" charset="2"/>
              <a:buNone/>
            </a:pPr>
            <a:r>
              <a:rPr lang="en-US" sz="2800" dirty="0" smtClean="0">
                <a:latin typeface="+mj-lt"/>
              </a:rPr>
              <a:t>-In hemoglobin content or the presence of inclusion bodies in erythrocyte.</a:t>
            </a:r>
            <a:r>
              <a:rPr lang="en-US" dirty="0" smtClean="0">
                <a:latin typeface="Arial" pitchFamily="34" charset="0"/>
              </a:rPr>
              <a:t>.</a:t>
            </a:r>
            <a:endParaRPr lang="en-US" dirty="0">
              <a:latin typeface="Arial" pitchFamily="34" charset="0"/>
            </a:endParaRPr>
          </a:p>
        </p:txBody>
      </p:sp>
      <p:pic>
        <p:nvPicPr>
          <p:cNvPr id="4" name="Picture 4" descr="Feline 'liver poik'"/>
          <p:cNvPicPr>
            <a:picLocks noChangeAspect="1" noChangeArrowheads="1"/>
          </p:cNvPicPr>
          <p:nvPr/>
        </p:nvPicPr>
        <p:blipFill>
          <a:blip r:embed="rId2" cstate="print"/>
          <a:srcRect/>
          <a:stretch>
            <a:fillRect/>
          </a:stretch>
        </p:blipFill>
        <p:spPr bwMode="auto">
          <a:xfrm>
            <a:off x="3995937" y="3573016"/>
            <a:ext cx="4752528" cy="2880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124744"/>
            <a:ext cx="6390456" cy="2246769"/>
          </a:xfrm>
          <a:prstGeom prst="rect">
            <a:avLst/>
          </a:prstGeom>
        </p:spPr>
        <p:txBody>
          <a:bodyPr wrap="square">
            <a:spAutoFit/>
          </a:bodyPr>
          <a:lstStyle/>
          <a:p>
            <a:pPr algn="l"/>
            <a:r>
              <a:rPr lang="en-GB" sz="2800" dirty="0" smtClean="0">
                <a:latin typeface="Arial" pitchFamily="34" charset="0"/>
                <a:cs typeface="Arial" pitchFamily="34" charset="0"/>
              </a:rPr>
              <a:t>-Most </a:t>
            </a:r>
            <a:r>
              <a:rPr lang="en-GB" sz="2800" dirty="0" err="1" smtClean="0">
                <a:latin typeface="Arial" pitchFamily="34" charset="0"/>
                <a:cs typeface="Arial" pitchFamily="34" charset="0"/>
              </a:rPr>
              <a:t>sickled</a:t>
            </a:r>
            <a:r>
              <a:rPr lang="en-GB" sz="2800" dirty="0" smtClean="0">
                <a:latin typeface="Arial" pitchFamily="34" charset="0"/>
                <a:cs typeface="Arial" pitchFamily="34" charset="0"/>
              </a:rPr>
              <a:t> cells can revert back to the discoid shape when oxygenated. </a:t>
            </a:r>
          </a:p>
          <a:p>
            <a:pPr algn="l"/>
            <a:r>
              <a:rPr lang="en-GB" sz="2800" dirty="0" smtClean="0">
                <a:latin typeface="Arial" pitchFamily="34" charset="0"/>
                <a:cs typeface="Arial" pitchFamily="34" charset="0"/>
              </a:rPr>
              <a:t>-About 10% of </a:t>
            </a:r>
            <a:r>
              <a:rPr lang="en-GB" sz="2800" dirty="0" err="1" smtClean="0">
                <a:latin typeface="Arial" pitchFamily="34" charset="0"/>
                <a:cs typeface="Arial" pitchFamily="34" charset="0"/>
              </a:rPr>
              <a:t>sickled</a:t>
            </a:r>
            <a:r>
              <a:rPr lang="en-GB" sz="2800" dirty="0" smtClean="0">
                <a:latin typeface="Arial" pitchFamily="34" charset="0"/>
                <a:cs typeface="Arial" pitchFamily="34" charset="0"/>
              </a:rPr>
              <a:t> cells are unable to revert back to their original shape after repeated </a:t>
            </a:r>
            <a:r>
              <a:rPr lang="en-GB" sz="2800" dirty="0" err="1" smtClean="0">
                <a:latin typeface="Arial" pitchFamily="34" charset="0"/>
                <a:cs typeface="Arial" pitchFamily="34" charset="0"/>
              </a:rPr>
              <a:t>sickling</a:t>
            </a:r>
            <a:r>
              <a:rPr lang="en-GB" sz="2800" dirty="0" smtClean="0">
                <a:latin typeface="Arial" pitchFamily="34" charset="0"/>
                <a:cs typeface="Arial" pitchFamily="34" charset="0"/>
              </a:rPr>
              <a:t> episodes</a:t>
            </a:r>
            <a:r>
              <a:rPr lang="en-GB" dirty="0" smtClean="0"/>
              <a:t>.</a:t>
            </a:r>
            <a:endParaRPr lang="en-GB" dirty="0"/>
          </a:p>
        </p:txBody>
      </p:sp>
      <p:pic>
        <p:nvPicPr>
          <p:cNvPr id="3" name="Picture 13" descr="sick1"/>
          <p:cNvPicPr>
            <a:picLocks noChangeAspect="1" noChangeArrowheads="1"/>
          </p:cNvPicPr>
          <p:nvPr/>
        </p:nvPicPr>
        <p:blipFill>
          <a:blip r:embed="rId2" cstate="print"/>
          <a:srcRect/>
          <a:stretch>
            <a:fillRect/>
          </a:stretch>
        </p:blipFill>
        <p:spPr>
          <a:xfrm>
            <a:off x="4648200" y="3645024"/>
            <a:ext cx="4038600" cy="2952328"/>
          </a:xfrm>
          <a:prstGeom prst="rect">
            <a:avLst/>
          </a:prstGeo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132856"/>
            <a:ext cx="6678488" cy="1938992"/>
          </a:xfrm>
          <a:prstGeom prst="rect">
            <a:avLst/>
          </a:prstGeom>
        </p:spPr>
        <p:txBody>
          <a:bodyPr wrap="square">
            <a:spAutoFit/>
          </a:bodyPr>
          <a:lstStyle/>
          <a:p>
            <a:pPr algn="l" rtl="0" eaLnBrk="0" hangingPunct="0">
              <a:spcBef>
                <a:spcPct val="0"/>
              </a:spcBef>
              <a:buClr>
                <a:schemeClr val="bg1"/>
              </a:buClr>
              <a:buFontTx/>
              <a:buNone/>
            </a:pPr>
            <a:r>
              <a:rPr lang="en-US" sz="2400" u="sng" dirty="0" smtClean="0">
                <a:solidFill>
                  <a:schemeClr val="hlink"/>
                </a:solidFill>
              </a:rPr>
              <a:t>15- Nucleated red blood cells.</a:t>
            </a:r>
          </a:p>
          <a:p>
            <a:pPr algn="l" rtl="0" eaLnBrk="0" hangingPunct="0">
              <a:spcBef>
                <a:spcPct val="0"/>
              </a:spcBef>
              <a:buClr>
                <a:schemeClr val="bg1"/>
              </a:buClr>
              <a:buFontTx/>
              <a:buNone/>
            </a:pPr>
            <a:r>
              <a:rPr lang="en-US" sz="2400" dirty="0" smtClean="0"/>
              <a:t>  </a:t>
            </a:r>
            <a:r>
              <a:rPr lang="en-US" sz="2400" dirty="0" smtClean="0">
                <a:latin typeface="Arial" pitchFamily="34" charset="0"/>
              </a:rPr>
              <a:t>These red blood cells are released from the bone marrow early into the blood stream, due to the need for oxygen. Normal red blood cells do not contain a nucleus on a peripheral smear</a:t>
            </a:r>
            <a:endParaRPr lang="ar-SA" sz="2400" dirty="0"/>
          </a:p>
        </p:txBody>
      </p:sp>
      <p:sp>
        <p:nvSpPr>
          <p:cNvPr id="3" name="مستطيل 2"/>
          <p:cNvSpPr/>
          <p:nvPr/>
        </p:nvSpPr>
        <p:spPr>
          <a:xfrm>
            <a:off x="395536" y="1412776"/>
            <a:ext cx="8280920" cy="461665"/>
          </a:xfrm>
          <a:prstGeom prst="rect">
            <a:avLst/>
          </a:prstGeom>
        </p:spPr>
        <p:txBody>
          <a:bodyPr wrap="square">
            <a:spAutoFit/>
          </a:bodyPr>
          <a:lstStyle/>
          <a:p>
            <a:pPr algn="ctr"/>
            <a:r>
              <a:rPr lang="en-US" sz="2400" dirty="0" smtClean="0">
                <a:solidFill>
                  <a:srgbClr val="FF0000"/>
                </a:solidFill>
              </a:rPr>
              <a:t>II-Variation of red cells shape (</a:t>
            </a:r>
            <a:r>
              <a:rPr lang="en-US" sz="2400" dirty="0" err="1" smtClean="0">
                <a:solidFill>
                  <a:srgbClr val="FF0000"/>
                </a:solidFill>
              </a:rPr>
              <a:t>Poikilocytosis</a:t>
            </a:r>
            <a:r>
              <a:rPr lang="en-US" sz="2400" dirty="0" smtClean="0">
                <a:solidFill>
                  <a:srgbClr val="FF0000"/>
                </a:solidFill>
              </a:rPr>
              <a:t>)</a:t>
            </a:r>
            <a:endParaRPr lang="ar-SA" sz="2400" dirty="0"/>
          </a:p>
        </p:txBody>
      </p:sp>
      <p:pic>
        <p:nvPicPr>
          <p:cNvPr id="4" name="Picture 4" descr="MVC-005S"/>
          <p:cNvPicPr>
            <a:picLocks noChangeAspect="1" noChangeArrowheads="1"/>
          </p:cNvPicPr>
          <p:nvPr/>
        </p:nvPicPr>
        <p:blipFill>
          <a:blip r:embed="rId2" cstate="print">
            <a:lum contrast="36000"/>
          </a:blip>
          <a:srcRect l="30000" t="14999" r="13750" b="21666"/>
          <a:stretch>
            <a:fillRect/>
          </a:stretch>
        </p:blipFill>
        <p:spPr bwMode="auto">
          <a:xfrm>
            <a:off x="4932040" y="4077072"/>
            <a:ext cx="4211960" cy="278092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1124744"/>
            <a:ext cx="4824199" cy="584775"/>
          </a:xfrm>
          <a:prstGeom prst="rect">
            <a:avLst/>
          </a:prstGeom>
        </p:spPr>
        <p:txBody>
          <a:bodyPr wrap="square">
            <a:spAutoFit/>
          </a:bodyPr>
          <a:lstStyle/>
          <a:p>
            <a:pPr algn="l">
              <a:buClr>
                <a:schemeClr val="tx1"/>
              </a:buClr>
            </a:pPr>
            <a:r>
              <a:rPr lang="en-US" sz="3200" dirty="0" smtClean="0">
                <a:solidFill>
                  <a:srgbClr val="FF0000"/>
                </a:solidFill>
                <a:latin typeface="+mj-lt"/>
                <a:cs typeface="Times New Roman" pitchFamily="18" charset="0"/>
              </a:rPr>
              <a:t>16-Envelope Form Cell</a:t>
            </a:r>
            <a:endParaRPr lang="en-US" sz="3200" dirty="0">
              <a:solidFill>
                <a:srgbClr val="FF0000"/>
              </a:solidFill>
              <a:latin typeface="+mj-lt"/>
              <a:cs typeface="Times New Roman" pitchFamily="18" charset="0"/>
            </a:endParaRPr>
          </a:p>
        </p:txBody>
      </p:sp>
      <p:sp>
        <p:nvSpPr>
          <p:cNvPr id="3" name="مستطيل 2"/>
          <p:cNvSpPr/>
          <p:nvPr/>
        </p:nvSpPr>
        <p:spPr>
          <a:xfrm>
            <a:off x="467544" y="1772816"/>
            <a:ext cx="6390456" cy="1471172"/>
          </a:xfrm>
          <a:prstGeom prst="rect">
            <a:avLst/>
          </a:prstGeom>
        </p:spPr>
        <p:txBody>
          <a:bodyPr wrap="square">
            <a:spAutoFit/>
          </a:bodyPr>
          <a:lstStyle/>
          <a:p>
            <a:pPr algn="l">
              <a:defRPr/>
            </a:pPr>
            <a:r>
              <a:rPr lang="en-US" sz="3200" b="1" dirty="0" smtClean="0">
                <a:solidFill>
                  <a:schemeClr val="accent2"/>
                </a:solidFill>
                <a:latin typeface="Times New Roman" pitchFamily="18" charset="0"/>
                <a:cs typeface="Times New Roman" pitchFamily="18" charset="0"/>
              </a:rPr>
              <a:t>Found in</a:t>
            </a:r>
          </a:p>
          <a:p>
            <a:pPr marL="630237" lvl="1" indent="-457200" algn="l" fontAlgn="auto">
              <a:lnSpc>
                <a:spcPct val="90000"/>
              </a:lnSpc>
              <a:spcAft>
                <a:spcPts val="0"/>
              </a:spcAft>
              <a:buClr>
                <a:schemeClr val="hlink"/>
              </a:buClr>
              <a:defRPr/>
            </a:pPr>
            <a:r>
              <a:rPr lang="en-US" sz="3200" dirty="0" err="1" smtClean="0">
                <a:latin typeface="Times New Roman" pitchFamily="18" charset="0"/>
                <a:cs typeface="Times New Roman" pitchFamily="18" charset="0"/>
              </a:rPr>
              <a:t>Thalassaemia</a:t>
            </a:r>
            <a:r>
              <a:rPr lang="en-US" sz="3200" dirty="0" smtClean="0">
                <a:latin typeface="Times New Roman" pitchFamily="18" charset="0"/>
                <a:cs typeface="Times New Roman" pitchFamily="18" charset="0"/>
              </a:rPr>
              <a:t> </a:t>
            </a:r>
          </a:p>
          <a:p>
            <a:pPr marL="630237" lvl="1" indent="-457200" algn="l" fontAlgn="auto">
              <a:lnSpc>
                <a:spcPct val="90000"/>
              </a:lnSpc>
              <a:spcAft>
                <a:spcPts val="0"/>
              </a:spcAft>
              <a:buClr>
                <a:schemeClr val="hlink"/>
              </a:buClr>
              <a:defRPr/>
            </a:pPr>
            <a:r>
              <a:rPr lang="en-US" sz="3200" dirty="0" smtClean="0">
                <a:latin typeface="Times New Roman" pitchFamily="18" charset="0"/>
                <a:cs typeface="Times New Roman" pitchFamily="18" charset="0"/>
              </a:rPr>
              <a:t>Sickle cell anemia</a:t>
            </a:r>
            <a:endParaRPr lang="en-US" sz="3200" dirty="0">
              <a:latin typeface="Times New Roman" pitchFamily="18" charset="0"/>
              <a:cs typeface="Times New Roman" pitchFamily="18" charset="0"/>
            </a:endParaRPr>
          </a:p>
        </p:txBody>
      </p:sp>
      <p:pic>
        <p:nvPicPr>
          <p:cNvPr id="4" name="Picture 7"/>
          <p:cNvPicPr>
            <a:picLocks noChangeAspect="1" noChangeArrowheads="1"/>
          </p:cNvPicPr>
          <p:nvPr/>
        </p:nvPicPr>
        <p:blipFill>
          <a:blip r:embed="rId2" cstate="print"/>
          <a:srcRect/>
          <a:stretch>
            <a:fillRect/>
          </a:stretch>
        </p:blipFill>
        <p:spPr bwMode="auto">
          <a:xfrm>
            <a:off x="4572000" y="2852936"/>
            <a:ext cx="4002723" cy="37719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1052736"/>
            <a:ext cx="4405880" cy="523220"/>
          </a:xfrm>
          <a:prstGeom prst="rect">
            <a:avLst/>
          </a:prstGeom>
        </p:spPr>
        <p:txBody>
          <a:bodyPr wrap="square">
            <a:spAutoFit/>
          </a:bodyPr>
          <a:lstStyle/>
          <a:p>
            <a:pPr algn="l"/>
            <a:r>
              <a:rPr lang="en-GB" sz="2800" dirty="0" smtClean="0">
                <a:solidFill>
                  <a:srgbClr val="FF0000"/>
                </a:solidFill>
                <a:latin typeface="Arial" pitchFamily="34" charset="0"/>
                <a:cs typeface="Arial" pitchFamily="34" charset="0"/>
              </a:rPr>
              <a:t>17-Knizocyte</a:t>
            </a:r>
            <a:endParaRPr lang="ar-SA" sz="2800" dirty="0">
              <a:solidFill>
                <a:srgbClr val="FF0000"/>
              </a:solidFill>
              <a:latin typeface="Arial" pitchFamily="34" charset="0"/>
              <a:cs typeface="Arial" pitchFamily="34" charset="0"/>
            </a:endParaRPr>
          </a:p>
        </p:txBody>
      </p:sp>
      <p:sp>
        <p:nvSpPr>
          <p:cNvPr id="3" name="مستطيل 2"/>
          <p:cNvSpPr/>
          <p:nvPr/>
        </p:nvSpPr>
        <p:spPr>
          <a:xfrm>
            <a:off x="539552" y="1916833"/>
            <a:ext cx="6318448" cy="1384995"/>
          </a:xfrm>
          <a:prstGeom prst="rect">
            <a:avLst/>
          </a:prstGeom>
        </p:spPr>
        <p:txBody>
          <a:bodyPr wrap="square">
            <a:spAutoFit/>
          </a:bodyPr>
          <a:lstStyle/>
          <a:p>
            <a:pPr algn="l">
              <a:buFontTx/>
              <a:buChar char="•"/>
            </a:pPr>
            <a:r>
              <a:rPr lang="en-GB" sz="2800" dirty="0" smtClean="0">
                <a:latin typeface="Arial" pitchFamily="34" charset="0"/>
                <a:cs typeface="Arial" pitchFamily="34" charset="0"/>
              </a:rPr>
              <a:t>-A streak of </a:t>
            </a:r>
            <a:r>
              <a:rPr lang="en-GB" sz="2800" dirty="0" err="1" smtClean="0">
                <a:latin typeface="Arial" pitchFamily="34" charset="0"/>
                <a:cs typeface="Arial" pitchFamily="34" charset="0"/>
              </a:rPr>
              <a:t>hemoglobin</a:t>
            </a:r>
            <a:r>
              <a:rPr lang="en-GB" sz="2800" dirty="0" smtClean="0">
                <a:latin typeface="Arial" pitchFamily="34" charset="0"/>
                <a:cs typeface="Arial" pitchFamily="34" charset="0"/>
              </a:rPr>
              <a:t> through the centre of the cell. </a:t>
            </a:r>
          </a:p>
          <a:p>
            <a:pPr algn="l">
              <a:buFontTx/>
              <a:buChar char="•"/>
            </a:pPr>
            <a:r>
              <a:rPr lang="en-US" sz="2800" dirty="0" smtClean="0">
                <a:latin typeface="Arial" pitchFamily="34" charset="0"/>
                <a:cs typeface="Arial" pitchFamily="34" charset="0"/>
              </a:rPr>
              <a:t>-In some hemolytic anemia cases</a:t>
            </a:r>
            <a:endParaRPr lang="en-GB" sz="2800" dirty="0">
              <a:latin typeface="Arial" pitchFamily="34" charset="0"/>
              <a:cs typeface="Arial" pitchFamily="34" charset="0"/>
            </a:endParaRPr>
          </a:p>
        </p:txBody>
      </p:sp>
      <p:pic>
        <p:nvPicPr>
          <p:cNvPr id="4" name="Picture 7"/>
          <p:cNvPicPr>
            <a:picLocks noChangeAspect="1" noChangeArrowheads="1"/>
          </p:cNvPicPr>
          <p:nvPr/>
        </p:nvPicPr>
        <p:blipFill>
          <a:blip r:embed="rId2" cstate="print"/>
          <a:srcRect/>
          <a:stretch>
            <a:fillRect/>
          </a:stretch>
        </p:blipFill>
        <p:spPr>
          <a:xfrm>
            <a:off x="4787900" y="3356992"/>
            <a:ext cx="4105275" cy="3168352"/>
          </a:xfrm>
          <a:prstGeom prst="rect">
            <a:avLst/>
          </a:prstGeo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p:cNvGraphicFramePr>
            <a:graphicFrameLocks noGrp="1"/>
          </p:cNvGraphicFramePr>
          <p:nvPr>
            <p:extLst>
              <p:ext uri="{D42A27DB-BD31-4B8C-83A1-F6EECF244321}">
                <p14:modId xmlns:p14="http://schemas.microsoft.com/office/powerpoint/2010/main" val="3045420609"/>
              </p:ext>
            </p:extLst>
          </p:nvPr>
        </p:nvGraphicFramePr>
        <p:xfrm>
          <a:off x="0" y="0"/>
          <a:ext cx="9144000" cy="6741368"/>
        </p:xfrm>
        <a:graphic>
          <a:graphicData uri="http://schemas.openxmlformats.org/drawingml/2006/table">
            <a:tbl>
              <a:tblPr firstRow="1" bandRow="1">
                <a:tableStyleId>{073A0DAA-6AF3-43AB-8588-CEC1D06C72B9}</a:tableStyleId>
              </a:tblPr>
              <a:tblGrid>
                <a:gridCol w="2398410"/>
                <a:gridCol w="3128934"/>
                <a:gridCol w="3616656"/>
              </a:tblGrid>
              <a:tr h="527638">
                <a:tc>
                  <a:txBody>
                    <a:bodyPr/>
                    <a:lstStyle/>
                    <a:p>
                      <a:pPr algn="ctr">
                        <a:defRPr/>
                      </a:pPr>
                      <a:r>
                        <a:rPr lang="en-US" sz="2800" u="none" dirty="0" smtClean="0">
                          <a:effectLst/>
                          <a:latin typeface="Times New Roman" pitchFamily="18" charset="0"/>
                          <a:cs typeface="Times New Roman" pitchFamily="18" charset="0"/>
                        </a:rPr>
                        <a:t>Terminology</a:t>
                      </a:r>
                      <a:endParaRPr lang="en-US" sz="2800" b="0" u="none" dirty="0">
                        <a:solidFill>
                          <a:schemeClr val="bg1"/>
                        </a:solidFill>
                        <a:effectLst/>
                        <a:latin typeface="Times New Roman" pitchFamily="18" charset="0"/>
                        <a:cs typeface="Times New Roman" pitchFamily="18" charset="0"/>
                      </a:endParaRPr>
                    </a:p>
                  </a:txBody>
                  <a:tcPr/>
                </a:tc>
                <a:tc>
                  <a:txBody>
                    <a:bodyPr/>
                    <a:lstStyle/>
                    <a:p>
                      <a:pPr algn="ctr">
                        <a:defRPr/>
                      </a:pPr>
                      <a:r>
                        <a:rPr lang="en-US" sz="2800" u="none" dirty="0" smtClean="0">
                          <a:effectLst/>
                          <a:latin typeface="Times New Roman" pitchFamily="18" charset="0"/>
                          <a:cs typeface="Times New Roman" pitchFamily="18" charset="0"/>
                        </a:rPr>
                        <a:t>Description</a:t>
                      </a:r>
                      <a:endParaRPr lang="en-US" sz="2800" b="0" u="none" dirty="0">
                        <a:solidFill>
                          <a:schemeClr val="bg1"/>
                        </a:solidFill>
                        <a:effectLst/>
                        <a:latin typeface="Times New Roman" pitchFamily="18" charset="0"/>
                        <a:cs typeface="Times New Roman" pitchFamily="18" charset="0"/>
                      </a:endParaRPr>
                    </a:p>
                  </a:txBody>
                  <a:tcPr/>
                </a:tc>
                <a:tc>
                  <a:txBody>
                    <a:bodyPr/>
                    <a:lstStyle/>
                    <a:p>
                      <a:pPr algn="ctr">
                        <a:defRPr/>
                      </a:pPr>
                      <a:r>
                        <a:rPr lang="en-US" sz="2800" u="none" dirty="0" smtClean="0">
                          <a:effectLst/>
                          <a:latin typeface="Times New Roman" pitchFamily="18" charset="0"/>
                          <a:cs typeface="Times New Roman" pitchFamily="18" charset="0"/>
                        </a:rPr>
                        <a:t>Condition</a:t>
                      </a:r>
                      <a:endParaRPr lang="en-US" sz="2800" b="0" u="none" dirty="0">
                        <a:solidFill>
                          <a:schemeClr val="bg1"/>
                        </a:solidFill>
                        <a:effectLst/>
                        <a:latin typeface="Times New Roman" pitchFamily="18" charset="0"/>
                        <a:cs typeface="Times New Roman" pitchFamily="18" charset="0"/>
                      </a:endParaRPr>
                    </a:p>
                  </a:txBody>
                  <a:tcPr/>
                </a:tc>
              </a:tr>
              <a:tr h="713864">
                <a:tc>
                  <a:txBody>
                    <a:bodyPr/>
                    <a:lstStyle/>
                    <a:p>
                      <a:pPr algn="l"/>
                      <a:r>
                        <a:rPr lang="en-US" sz="2000" dirty="0" smtClean="0">
                          <a:latin typeface="Times New Roman" pitchFamily="18" charset="0"/>
                          <a:cs typeface="Times New Roman" pitchFamily="18" charset="0"/>
                        </a:rPr>
                        <a:t>Target Cells</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Central Hemoglobin;</a:t>
                      </a:r>
                      <a:r>
                        <a:rPr lang="en-US" sz="2000" baseline="0" dirty="0" smtClean="0">
                          <a:latin typeface="Times New Roman" pitchFamily="18" charset="0"/>
                          <a:cs typeface="Times New Roman" pitchFamily="18" charset="0"/>
                        </a:rPr>
                        <a:t> target shaped</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Liver  Disease;</a:t>
                      </a:r>
                      <a:r>
                        <a:rPr lang="en-US" sz="2000" baseline="0" dirty="0" smtClean="0">
                          <a:latin typeface="Times New Roman" pitchFamily="18" charset="0"/>
                          <a:cs typeface="Times New Roman" pitchFamily="18" charset="0"/>
                        </a:rPr>
                        <a:t> Thalassaemia, Abnormal Hb;  Iron Deficiency</a:t>
                      </a:r>
                      <a:endParaRPr lang="en-US" sz="2000" dirty="0">
                        <a:latin typeface="Times New Roman" pitchFamily="18" charset="0"/>
                        <a:cs typeface="Times New Roman" pitchFamily="18" charset="0"/>
                      </a:endParaRPr>
                    </a:p>
                  </a:txBody>
                  <a:tcPr/>
                </a:tc>
              </a:tr>
              <a:tr h="713864">
                <a:tc>
                  <a:txBody>
                    <a:bodyPr/>
                    <a:lstStyle/>
                    <a:p>
                      <a:pPr algn="l"/>
                      <a:r>
                        <a:rPr lang="en-US" sz="2000" dirty="0" smtClean="0">
                          <a:latin typeface="Times New Roman" pitchFamily="18" charset="0"/>
                          <a:cs typeface="Times New Roman" pitchFamily="18" charset="0"/>
                        </a:rPr>
                        <a:t>Echinocyte</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Short specula's, equally-spaced</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Uremia, Hypokalemia,</a:t>
                      </a:r>
                      <a:r>
                        <a:rPr lang="en-US" sz="2000" baseline="0" dirty="0" smtClean="0">
                          <a:latin typeface="Times New Roman" pitchFamily="18" charset="0"/>
                          <a:cs typeface="Times New Roman" pitchFamily="18" charset="0"/>
                        </a:rPr>
                        <a:t> Artifact</a:t>
                      </a:r>
                      <a:endParaRPr lang="en-US" sz="2000" dirty="0">
                        <a:latin typeface="Times New Roman" pitchFamily="18" charset="0"/>
                        <a:cs typeface="Times New Roman" pitchFamily="18" charset="0"/>
                      </a:endParaRPr>
                    </a:p>
                  </a:txBody>
                  <a:tcPr/>
                </a:tc>
              </a:tr>
              <a:tr h="713864">
                <a:tc>
                  <a:txBody>
                    <a:bodyPr/>
                    <a:lstStyle/>
                    <a:p>
                      <a:pPr algn="l"/>
                      <a:r>
                        <a:rPr lang="en-US" sz="2000" dirty="0" smtClean="0">
                          <a:latin typeface="Times New Roman" pitchFamily="18" charset="0"/>
                          <a:cs typeface="Times New Roman" pitchFamily="18" charset="0"/>
                        </a:rPr>
                        <a:t>Acanthocyte</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Speculated, Irregular</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Liver disease (Alcohol), Post-</a:t>
                      </a:r>
                      <a:r>
                        <a:rPr lang="en-US" sz="2000" dirty="0" err="1" smtClean="0">
                          <a:latin typeface="Times New Roman" pitchFamily="18" charset="0"/>
                          <a:cs typeface="Times New Roman" pitchFamily="18" charset="0"/>
                        </a:rPr>
                        <a:t>spleenoctomy</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tc>
              </a:tr>
              <a:tr h="403489">
                <a:tc>
                  <a:txBody>
                    <a:bodyPr/>
                    <a:lstStyle/>
                    <a:p>
                      <a:pPr algn="l"/>
                      <a:r>
                        <a:rPr lang="en-US" sz="2000" dirty="0" smtClean="0">
                          <a:latin typeface="Times New Roman" pitchFamily="18" charset="0"/>
                          <a:cs typeface="Times New Roman" pitchFamily="18" charset="0"/>
                        </a:rPr>
                        <a:t>Spherocyte</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Spherical, no central pallor</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HS, immune Hemolytic</a:t>
                      </a:r>
                      <a:r>
                        <a:rPr lang="en-US" sz="2000" baseline="0" dirty="0" smtClean="0">
                          <a:latin typeface="Times New Roman" pitchFamily="18" charset="0"/>
                          <a:cs typeface="Times New Roman" pitchFamily="18" charset="0"/>
                        </a:rPr>
                        <a:t> anemia</a:t>
                      </a:r>
                      <a:endParaRPr lang="en-US" sz="2000" dirty="0">
                        <a:latin typeface="Times New Roman" pitchFamily="18" charset="0"/>
                        <a:cs typeface="Times New Roman" pitchFamily="18" charset="0"/>
                      </a:endParaRPr>
                    </a:p>
                  </a:txBody>
                  <a:tcPr/>
                </a:tc>
              </a:tr>
              <a:tr h="713864">
                <a:tc>
                  <a:txBody>
                    <a:bodyPr/>
                    <a:lstStyle/>
                    <a:p>
                      <a:pPr algn="l"/>
                      <a:r>
                        <a:rPr lang="en-US" sz="2000" dirty="0" smtClean="0">
                          <a:latin typeface="Times New Roman" pitchFamily="18" charset="0"/>
                          <a:cs typeface="Times New Roman" pitchFamily="18" charset="0"/>
                        </a:rPr>
                        <a:t>Shistocyte</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Fragmented RBC, Helmet cells</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MAHA, burns</a:t>
                      </a:r>
                      <a:endParaRPr lang="en-US" sz="2000" dirty="0">
                        <a:latin typeface="Times New Roman" pitchFamily="18" charset="0"/>
                        <a:cs typeface="Times New Roman" pitchFamily="18" charset="0"/>
                      </a:endParaRPr>
                    </a:p>
                  </a:txBody>
                  <a:tcPr/>
                </a:tc>
              </a:tr>
              <a:tr h="713864">
                <a:tc>
                  <a:txBody>
                    <a:bodyPr/>
                    <a:lstStyle/>
                    <a:p>
                      <a:pPr algn="l"/>
                      <a:r>
                        <a:rPr lang="en-US" sz="2000" dirty="0" smtClean="0">
                          <a:latin typeface="Times New Roman" pitchFamily="18" charset="0"/>
                          <a:cs typeface="Times New Roman" pitchFamily="18" charset="0"/>
                        </a:rPr>
                        <a:t>Ovalocyte</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Oval / Elliptical shaped</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Hereditary elliptocytosis, Megaloblastic anemia.</a:t>
                      </a:r>
                      <a:endParaRPr lang="en-US" sz="2000" dirty="0">
                        <a:latin typeface="Times New Roman" pitchFamily="18" charset="0"/>
                        <a:cs typeface="Times New Roman" pitchFamily="18" charset="0"/>
                      </a:endParaRPr>
                    </a:p>
                  </a:txBody>
                  <a:tcPr/>
                </a:tc>
              </a:tr>
              <a:tr h="713864">
                <a:tc>
                  <a:txBody>
                    <a:bodyPr/>
                    <a:lstStyle/>
                    <a:p>
                      <a:pPr algn="l"/>
                      <a:r>
                        <a:rPr lang="en-US" sz="2000" dirty="0" smtClean="0">
                          <a:latin typeface="Times New Roman" pitchFamily="18" charset="0"/>
                          <a:cs typeface="Times New Roman" pitchFamily="18" charset="0"/>
                        </a:rPr>
                        <a:t>Sickle Cell</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Bipolar</a:t>
                      </a:r>
                      <a:r>
                        <a:rPr lang="en-US" sz="2000" baseline="0" dirty="0" smtClean="0">
                          <a:latin typeface="Times New Roman" pitchFamily="18" charset="0"/>
                          <a:cs typeface="Times New Roman" pitchFamily="18" charset="0"/>
                        </a:rPr>
                        <a:t> speculated shape “ banana” shaped</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Hb S-containing </a:t>
                      </a:r>
                    </a:p>
                    <a:p>
                      <a:pPr algn="l"/>
                      <a:r>
                        <a:rPr lang="en-US" sz="2000" dirty="0" smtClean="0">
                          <a:latin typeface="Times New Roman" pitchFamily="18" charset="0"/>
                          <a:cs typeface="Times New Roman" pitchFamily="18" charset="0"/>
                        </a:rPr>
                        <a:t>hemoglobinopathy</a:t>
                      </a:r>
                      <a:endParaRPr lang="en-US" sz="2000" dirty="0">
                        <a:latin typeface="Times New Roman" pitchFamily="18" charset="0"/>
                        <a:cs typeface="Times New Roman" pitchFamily="18" charset="0"/>
                      </a:endParaRPr>
                    </a:p>
                  </a:txBody>
                  <a:tcPr/>
                </a:tc>
              </a:tr>
              <a:tr h="403489">
                <a:tc>
                  <a:txBody>
                    <a:bodyPr/>
                    <a:lstStyle/>
                    <a:p>
                      <a:pPr algn="l"/>
                      <a:r>
                        <a:rPr lang="en-US" sz="2000" dirty="0" smtClean="0">
                          <a:latin typeface="Times New Roman" pitchFamily="18" charset="0"/>
                          <a:cs typeface="Times New Roman" pitchFamily="18" charset="0"/>
                        </a:rPr>
                        <a:t>Teardrop cell</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Single elongated extremity</a:t>
                      </a:r>
                      <a:endParaRPr lang="en-US" sz="2000" dirty="0">
                        <a:latin typeface="Times New Roman" pitchFamily="18" charset="0"/>
                        <a:cs typeface="Times New Roman" pitchFamily="18" charset="0"/>
                      </a:endParaRPr>
                    </a:p>
                  </a:txBody>
                  <a:tcPr/>
                </a:tc>
                <a:tc>
                  <a:txBody>
                    <a:bodyPr/>
                    <a:lstStyle/>
                    <a:p>
                      <a:pPr algn="l"/>
                      <a:r>
                        <a:rPr lang="en-US" sz="2000" dirty="0" err="1" smtClean="0">
                          <a:latin typeface="Times New Roman" pitchFamily="18" charset="0"/>
                          <a:cs typeface="Times New Roman" pitchFamily="18" charset="0"/>
                        </a:rPr>
                        <a:t>Myelophthistic</a:t>
                      </a:r>
                      <a:r>
                        <a:rPr lang="en-US" sz="2000" dirty="0" smtClean="0">
                          <a:latin typeface="Times New Roman" pitchFamily="18" charset="0"/>
                          <a:cs typeface="Times New Roman" pitchFamily="18" charset="0"/>
                        </a:rPr>
                        <a:t> changes</a:t>
                      </a:r>
                      <a:endParaRPr lang="en-US" sz="2000" dirty="0">
                        <a:latin typeface="Times New Roman" pitchFamily="18" charset="0"/>
                        <a:cs typeface="Times New Roman" pitchFamily="18" charset="0"/>
                      </a:endParaRPr>
                    </a:p>
                  </a:txBody>
                  <a:tcPr/>
                </a:tc>
              </a:tr>
              <a:tr h="1123568">
                <a:tc>
                  <a:txBody>
                    <a:bodyPr/>
                    <a:lstStyle/>
                    <a:p>
                      <a:pPr algn="l"/>
                      <a:r>
                        <a:rPr lang="en-US" sz="2000" dirty="0" smtClean="0">
                          <a:latin typeface="Times New Roman" pitchFamily="18" charset="0"/>
                          <a:cs typeface="Times New Roman" pitchFamily="18" charset="0"/>
                        </a:rPr>
                        <a:t>Bite</a:t>
                      </a:r>
                      <a:r>
                        <a:rPr lang="en-US" sz="2000" baseline="0" dirty="0" smtClean="0">
                          <a:latin typeface="Times New Roman" pitchFamily="18" charset="0"/>
                          <a:cs typeface="Times New Roman" pitchFamily="18" charset="0"/>
                        </a:rPr>
                        <a:t> cells</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Irregular gap in membrane</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G6PD deficiency</a:t>
                      </a:r>
                      <a:endParaRPr lang="en-US" sz="20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lum bright="-12000" contrast="18000"/>
          </a:blip>
          <a:srcRect/>
          <a:stretch>
            <a:fillRect/>
          </a:stretch>
        </p:blipFill>
        <p:spPr bwMode="auto">
          <a:xfrm>
            <a:off x="0" y="44450"/>
            <a:ext cx="9324528" cy="683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9"/>
            <a:ext cx="6606480" cy="954107"/>
          </a:xfrm>
          <a:prstGeom prst="rect">
            <a:avLst/>
          </a:prstGeom>
        </p:spPr>
        <p:txBody>
          <a:bodyPr wrap="square">
            <a:spAutoFit/>
          </a:bodyPr>
          <a:lstStyle/>
          <a:p>
            <a:pPr algn="ctr">
              <a:buClr>
                <a:schemeClr val="tx1"/>
              </a:buClr>
            </a:pPr>
            <a:r>
              <a:rPr lang="en-US" sz="2800" b="1" dirty="0" smtClean="0">
                <a:solidFill>
                  <a:srgbClr val="FF0000"/>
                </a:solidFill>
                <a:latin typeface="Times New Roman" pitchFamily="18" charset="0"/>
                <a:cs typeface="Times New Roman" pitchFamily="18" charset="0"/>
              </a:rPr>
              <a:t>Erythrocyte Inclusions with Wright’s Stain</a:t>
            </a:r>
            <a:endParaRPr lang="en-US" sz="2800" b="1" dirty="0">
              <a:solidFill>
                <a:srgbClr val="FF0000"/>
              </a:solidFill>
              <a:latin typeface="Times New Roman" pitchFamily="18" charset="0"/>
              <a:cs typeface="Times New Roman" pitchFamily="18" charset="0"/>
            </a:endParaRPr>
          </a:p>
        </p:txBody>
      </p:sp>
      <p:graphicFrame>
        <p:nvGraphicFramePr>
          <p:cNvPr id="3" name="Table 3"/>
          <p:cNvGraphicFramePr>
            <a:graphicFrameLocks noGrp="1"/>
          </p:cNvGraphicFramePr>
          <p:nvPr>
            <p:extLst>
              <p:ext uri="{D42A27DB-BD31-4B8C-83A1-F6EECF244321}">
                <p14:modId xmlns:p14="http://schemas.microsoft.com/office/powerpoint/2010/main" val="233293097"/>
              </p:ext>
            </p:extLst>
          </p:nvPr>
        </p:nvGraphicFramePr>
        <p:xfrm>
          <a:off x="0" y="692696"/>
          <a:ext cx="9067800" cy="5958893"/>
        </p:xfrm>
        <a:graphic>
          <a:graphicData uri="http://schemas.openxmlformats.org/drawingml/2006/table">
            <a:tbl>
              <a:tblPr firstRow="1" bandRow="1">
                <a:tableStyleId>{5C22544A-7EE6-4342-B048-85BDC9FD1C3A}</a:tableStyleId>
              </a:tblPr>
              <a:tblGrid>
                <a:gridCol w="2266950"/>
                <a:gridCol w="2266950"/>
                <a:gridCol w="2266950"/>
                <a:gridCol w="2266950"/>
              </a:tblGrid>
              <a:tr h="644867">
                <a:tc>
                  <a:txBody>
                    <a:bodyPr/>
                    <a:lstStyle/>
                    <a:p>
                      <a:r>
                        <a:rPr lang="en-US" sz="2400" dirty="0" smtClean="0">
                          <a:latin typeface="Times New Roman" pitchFamily="18" charset="0"/>
                          <a:cs typeface="Times New Roman" pitchFamily="18" charset="0"/>
                        </a:rPr>
                        <a:t>Inclusion</a:t>
                      </a:r>
                      <a:endParaRPr lang="en-US" sz="2400" dirty="0">
                        <a:latin typeface="Times New Roman" pitchFamily="18" charset="0"/>
                        <a:cs typeface="Times New Roman" pitchFamily="18" charset="0"/>
                      </a:endParaRPr>
                    </a:p>
                  </a:txBody>
                  <a:tcPr marL="91429" marR="91429" marT="45727" marB="45727"/>
                </a:tc>
                <a:tc>
                  <a:txBody>
                    <a:bodyPr/>
                    <a:lstStyle/>
                    <a:p>
                      <a:r>
                        <a:rPr lang="en-US" sz="2400" dirty="0" smtClean="0">
                          <a:latin typeface="Times New Roman" pitchFamily="18" charset="0"/>
                          <a:cs typeface="Times New Roman" pitchFamily="18" charset="0"/>
                        </a:rPr>
                        <a:t>Composition</a:t>
                      </a:r>
                      <a:endParaRPr lang="en-US" sz="2400" dirty="0">
                        <a:latin typeface="Times New Roman" pitchFamily="18" charset="0"/>
                        <a:cs typeface="Times New Roman" pitchFamily="18" charset="0"/>
                      </a:endParaRPr>
                    </a:p>
                  </a:txBody>
                  <a:tcPr marL="91429" marR="91429" marT="45727" marB="45727"/>
                </a:tc>
                <a:tc>
                  <a:txBody>
                    <a:bodyPr/>
                    <a:lstStyle/>
                    <a:p>
                      <a:r>
                        <a:rPr lang="en-US" sz="2400" dirty="0" smtClean="0">
                          <a:latin typeface="Times New Roman" pitchFamily="18" charset="0"/>
                          <a:cs typeface="Times New Roman" pitchFamily="18" charset="0"/>
                        </a:rPr>
                        <a:t>Appearance</a:t>
                      </a:r>
                      <a:endParaRPr lang="en-US" sz="2400" dirty="0">
                        <a:latin typeface="Times New Roman" pitchFamily="18" charset="0"/>
                        <a:cs typeface="Times New Roman" pitchFamily="18" charset="0"/>
                      </a:endParaRPr>
                    </a:p>
                  </a:txBody>
                  <a:tcPr marL="91429" marR="91429" marT="45727" marB="45727"/>
                </a:tc>
                <a:tc>
                  <a:txBody>
                    <a:bodyPr/>
                    <a:lstStyle/>
                    <a:p>
                      <a:r>
                        <a:rPr lang="en-US" sz="2400" dirty="0" smtClean="0">
                          <a:latin typeface="Times New Roman" pitchFamily="18" charset="0"/>
                          <a:cs typeface="Times New Roman" pitchFamily="18" charset="0"/>
                        </a:rPr>
                        <a:t>Condition</a:t>
                      </a:r>
                      <a:endParaRPr lang="en-US" sz="2400" dirty="0">
                        <a:latin typeface="Times New Roman" pitchFamily="18" charset="0"/>
                        <a:cs typeface="Times New Roman" pitchFamily="18" charset="0"/>
                      </a:endParaRPr>
                    </a:p>
                  </a:txBody>
                  <a:tcPr marL="91429" marR="91429" marT="45727" marB="45727"/>
                </a:tc>
              </a:tr>
              <a:tr h="986560">
                <a:tc>
                  <a:txBody>
                    <a:bodyPr/>
                    <a:lstStyle/>
                    <a:p>
                      <a:pPr algn="l"/>
                      <a:r>
                        <a:rPr lang="en-US" sz="2000" dirty="0" smtClean="0">
                          <a:latin typeface="Times New Roman" pitchFamily="18" charset="0"/>
                          <a:cs typeface="Times New Roman" pitchFamily="18" charset="0"/>
                        </a:rPr>
                        <a:t>Basophilic</a:t>
                      </a:r>
                      <a:r>
                        <a:rPr lang="en-US" sz="2000" baseline="0" dirty="0" smtClean="0">
                          <a:latin typeface="Times New Roman" pitchFamily="18" charset="0"/>
                          <a:cs typeface="Times New Roman" pitchFamily="18" charset="0"/>
                        </a:rPr>
                        <a:t> stippling</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Precipitated ribosomes</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Evenly dispersed fine or coarse granules</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 Lead poisoning</a:t>
                      </a:r>
                    </a:p>
                    <a:p>
                      <a:pPr marL="173038" indent="-173038" algn="l">
                        <a:buFontTx/>
                        <a:buChar char="-"/>
                      </a:pPr>
                      <a:r>
                        <a:rPr lang="en-US" sz="2000" baseline="0" dirty="0" smtClean="0">
                          <a:latin typeface="Times New Roman" pitchFamily="18" charset="0"/>
                          <a:cs typeface="Times New Roman" pitchFamily="18" charset="0"/>
                        </a:rPr>
                        <a:t>Thalassaemia , other anemia.</a:t>
                      </a:r>
                    </a:p>
                  </a:txBody>
                  <a:tcPr marL="91429" marR="91429" marT="45727" marB="45727"/>
                </a:tc>
              </a:tr>
              <a:tr h="968688">
                <a:tc>
                  <a:txBody>
                    <a:bodyPr/>
                    <a:lstStyle/>
                    <a:p>
                      <a:pPr algn="l"/>
                      <a:r>
                        <a:rPr lang="en-US" sz="2000" dirty="0" smtClean="0">
                          <a:latin typeface="Times New Roman" pitchFamily="18" charset="0"/>
                          <a:cs typeface="Times New Roman" pitchFamily="18" charset="0"/>
                        </a:rPr>
                        <a:t>Howell-Jolly</a:t>
                      </a:r>
                      <a:r>
                        <a:rPr lang="en-US" sz="2000" baseline="0" dirty="0" smtClean="0">
                          <a:latin typeface="Times New Roman" pitchFamily="18" charset="0"/>
                          <a:cs typeface="Times New Roman" pitchFamily="18" charset="0"/>
                        </a:rPr>
                        <a:t> bodies</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DNA in origin</a:t>
                      </a:r>
                      <a:endParaRPr lang="en-US" sz="2000" baseline="0" dirty="0" smtClean="0">
                        <a:latin typeface="Times New Roman" pitchFamily="18" charset="0"/>
                        <a:cs typeface="Times New Roman" pitchFamily="18" charset="0"/>
                      </a:endParaRPr>
                    </a:p>
                    <a:p>
                      <a:pPr algn="l"/>
                      <a:r>
                        <a:rPr lang="en-US" sz="2000" baseline="0" dirty="0" smtClean="0">
                          <a:latin typeface="Times New Roman" pitchFamily="18" charset="0"/>
                          <a:cs typeface="Times New Roman" pitchFamily="18" charset="0"/>
                        </a:rPr>
                        <a:t>Nuclear Fragment</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Dense,</a:t>
                      </a:r>
                      <a:r>
                        <a:rPr lang="en-US" sz="2000" baseline="0" dirty="0" smtClean="0">
                          <a:latin typeface="Times New Roman" pitchFamily="18" charset="0"/>
                          <a:cs typeface="Times New Roman" pitchFamily="18" charset="0"/>
                        </a:rPr>
                        <a:t> round blue granule</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Post</a:t>
                      </a:r>
                      <a:r>
                        <a:rPr lang="en-US" sz="2000" baseline="0" dirty="0" smtClean="0">
                          <a:latin typeface="Times New Roman" pitchFamily="18" charset="0"/>
                          <a:cs typeface="Times New Roman" pitchFamily="18" charset="0"/>
                        </a:rPr>
                        <a:t> – Splenectomy</a:t>
                      </a:r>
                      <a:endParaRPr lang="en-US" sz="2000" dirty="0">
                        <a:latin typeface="Times New Roman" pitchFamily="18" charset="0"/>
                        <a:cs typeface="Times New Roman" pitchFamily="18" charset="0"/>
                      </a:endParaRPr>
                    </a:p>
                  </a:txBody>
                  <a:tcPr marL="91429" marR="91429" marT="45727" marB="45727"/>
                </a:tc>
              </a:tr>
              <a:tr h="968688">
                <a:tc>
                  <a:txBody>
                    <a:bodyPr/>
                    <a:lstStyle/>
                    <a:p>
                      <a:pPr algn="l"/>
                      <a:r>
                        <a:rPr lang="en-US" sz="2000" dirty="0" smtClean="0">
                          <a:latin typeface="Times New Roman" pitchFamily="18" charset="0"/>
                          <a:cs typeface="Times New Roman" pitchFamily="18" charset="0"/>
                        </a:rPr>
                        <a:t>Pappenheimer bodies</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Iron-containing granules</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Small blue granules in clusters</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Anemia's</a:t>
                      </a:r>
                      <a:endParaRPr lang="en-US" sz="2000" dirty="0">
                        <a:latin typeface="Times New Roman" pitchFamily="18" charset="0"/>
                        <a:cs typeface="Times New Roman" pitchFamily="18" charset="0"/>
                      </a:endParaRPr>
                    </a:p>
                  </a:txBody>
                  <a:tcPr marL="91429" marR="91429" marT="45727" marB="45727"/>
                </a:tc>
              </a:tr>
              <a:tr h="687607">
                <a:tc>
                  <a:txBody>
                    <a:bodyPr/>
                    <a:lstStyle/>
                    <a:p>
                      <a:pPr algn="l"/>
                      <a:r>
                        <a:rPr lang="en-US" sz="2000" dirty="0" smtClean="0">
                          <a:latin typeface="Times New Roman" pitchFamily="18" charset="0"/>
                          <a:cs typeface="Times New Roman" pitchFamily="18" charset="0"/>
                        </a:rPr>
                        <a:t>Heinz</a:t>
                      </a:r>
                      <a:r>
                        <a:rPr lang="en-US" sz="2000" baseline="0" dirty="0" smtClean="0">
                          <a:latin typeface="Times New Roman" pitchFamily="18" charset="0"/>
                          <a:cs typeface="Times New Roman" pitchFamily="18" charset="0"/>
                        </a:rPr>
                        <a:t> bodies</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Denatured</a:t>
                      </a:r>
                      <a:r>
                        <a:rPr lang="en-US" sz="2000" baseline="0" dirty="0" smtClean="0">
                          <a:latin typeface="Times New Roman" pitchFamily="18" charset="0"/>
                          <a:cs typeface="Times New Roman" pitchFamily="18" charset="0"/>
                        </a:rPr>
                        <a:t> Hemoglobin</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Round blue precipitates</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G6PD</a:t>
                      </a:r>
                      <a:endParaRPr lang="en-US" sz="2000" dirty="0">
                        <a:latin typeface="Times New Roman" pitchFamily="18" charset="0"/>
                        <a:cs typeface="Times New Roman" pitchFamily="18" charset="0"/>
                      </a:endParaRPr>
                    </a:p>
                  </a:txBody>
                  <a:tcPr marL="91429" marR="91429" marT="45727" marB="45727"/>
                </a:tc>
              </a:tr>
              <a:tr h="968688">
                <a:tc>
                  <a:txBody>
                    <a:bodyPr/>
                    <a:lstStyle/>
                    <a:p>
                      <a:pPr algn="l"/>
                      <a:r>
                        <a:rPr lang="en-US" sz="2000" dirty="0" smtClean="0">
                          <a:latin typeface="Times New Roman" pitchFamily="18" charset="0"/>
                          <a:cs typeface="Times New Roman" pitchFamily="18" charset="0"/>
                        </a:rPr>
                        <a:t>Cabot Rings</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Remnants of Nuclear membrane</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Reddish</a:t>
                      </a:r>
                      <a:r>
                        <a:rPr lang="en-US" sz="2000" baseline="0" dirty="0" smtClean="0">
                          <a:latin typeface="Times New Roman" pitchFamily="18" charset="0"/>
                          <a:cs typeface="Times New Roman" pitchFamily="18" charset="0"/>
                        </a:rPr>
                        <a:t>-blue thread like rings</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Severe</a:t>
                      </a:r>
                      <a:r>
                        <a:rPr lang="en-US" sz="2000" baseline="0" dirty="0" smtClean="0">
                          <a:latin typeface="Times New Roman" pitchFamily="18" charset="0"/>
                          <a:cs typeface="Times New Roman" pitchFamily="18" charset="0"/>
                        </a:rPr>
                        <a:t> anemia, Lead poisoning.</a:t>
                      </a:r>
                      <a:endParaRPr lang="en-US" sz="2000" dirty="0">
                        <a:latin typeface="Times New Roman" pitchFamily="18" charset="0"/>
                        <a:cs typeface="Times New Roman" pitchFamily="18" charset="0"/>
                      </a:endParaRPr>
                    </a:p>
                  </a:txBody>
                  <a:tcPr marL="91429" marR="91429" marT="45727" marB="45727"/>
                </a:tc>
              </a:tr>
              <a:tr h="687607">
                <a:tc>
                  <a:txBody>
                    <a:bodyPr/>
                    <a:lstStyle/>
                    <a:p>
                      <a:pPr algn="l"/>
                      <a:r>
                        <a:rPr lang="en-US" sz="2000" dirty="0" smtClean="0">
                          <a:latin typeface="Times New Roman" pitchFamily="18" charset="0"/>
                          <a:cs typeface="Times New Roman" pitchFamily="18" charset="0"/>
                        </a:rPr>
                        <a:t>Organism</a:t>
                      </a:r>
                      <a:endParaRPr lang="en-US" sz="2000" dirty="0">
                        <a:latin typeface="Times New Roman" pitchFamily="18" charset="0"/>
                        <a:cs typeface="Times New Roman" pitchFamily="18" charset="0"/>
                      </a:endParaRPr>
                    </a:p>
                  </a:txBody>
                  <a:tcPr marL="91429" marR="91429" marT="45727" marB="45727"/>
                </a:tc>
                <a:tc>
                  <a:txBody>
                    <a:bodyPr/>
                    <a:lstStyle/>
                    <a:p>
                      <a:pPr algn="l"/>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Small blue inclusion</a:t>
                      </a:r>
                      <a:endParaRPr lang="en-US" sz="2000" dirty="0">
                        <a:latin typeface="Times New Roman" pitchFamily="18" charset="0"/>
                        <a:cs typeface="Times New Roman" pitchFamily="18" charset="0"/>
                      </a:endParaRPr>
                    </a:p>
                  </a:txBody>
                  <a:tcPr marL="91429" marR="91429" marT="45727" marB="45727"/>
                </a:tc>
                <a:tc>
                  <a:txBody>
                    <a:bodyPr/>
                    <a:lstStyle/>
                    <a:p>
                      <a:pPr algn="l"/>
                      <a:r>
                        <a:rPr lang="en-US" sz="2000" dirty="0" smtClean="0">
                          <a:latin typeface="Times New Roman" pitchFamily="18" charset="0"/>
                          <a:cs typeface="Times New Roman" pitchFamily="18" charset="0"/>
                        </a:rPr>
                        <a:t>Malaria</a:t>
                      </a:r>
                    </a:p>
                    <a:p>
                      <a:pPr algn="l"/>
                      <a:r>
                        <a:rPr lang="en-US" sz="2000" dirty="0" err="1" smtClean="0">
                          <a:latin typeface="Times New Roman" pitchFamily="18" charset="0"/>
                          <a:cs typeface="Times New Roman" pitchFamily="18" charset="0"/>
                        </a:rPr>
                        <a:t>Babesiosis</a:t>
                      </a:r>
                      <a:endParaRPr lang="en-US" sz="2000" dirty="0">
                        <a:latin typeface="Times New Roman" pitchFamily="18" charset="0"/>
                        <a:cs typeface="Times New Roman" pitchFamily="18" charset="0"/>
                      </a:endParaRPr>
                    </a:p>
                  </a:txBody>
                  <a:tcPr marL="91429" marR="91429" marT="45727" marB="45727"/>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836712"/>
            <a:ext cx="4464496" cy="523220"/>
          </a:xfrm>
          <a:prstGeom prst="rect">
            <a:avLst/>
          </a:prstGeom>
        </p:spPr>
        <p:txBody>
          <a:bodyPr wrap="square">
            <a:spAutoFit/>
          </a:bodyPr>
          <a:lstStyle/>
          <a:p>
            <a:pPr algn="l"/>
            <a:r>
              <a:rPr lang="en-US" sz="2800" b="1" dirty="0" smtClean="0">
                <a:solidFill>
                  <a:srgbClr val="FF0000"/>
                </a:solidFill>
                <a:latin typeface="Times New Roman" pitchFamily="18" charset="0"/>
                <a:cs typeface="Times New Roman" pitchFamily="18" charset="0"/>
              </a:rPr>
              <a:t>1-Howell-Jolly Bodies</a:t>
            </a:r>
          </a:p>
        </p:txBody>
      </p:sp>
      <p:sp>
        <p:nvSpPr>
          <p:cNvPr id="3" name="مستطيل 2"/>
          <p:cNvSpPr/>
          <p:nvPr/>
        </p:nvSpPr>
        <p:spPr>
          <a:xfrm>
            <a:off x="323528" y="1637741"/>
            <a:ext cx="8568952" cy="3139321"/>
          </a:xfrm>
          <a:prstGeom prst="rect">
            <a:avLst/>
          </a:prstGeom>
        </p:spPr>
        <p:txBody>
          <a:bodyPr wrap="square">
            <a:spAutoFit/>
          </a:bodyPr>
          <a:lstStyle/>
          <a:p>
            <a:pPr algn="l">
              <a:lnSpc>
                <a:spcPct val="90000"/>
              </a:lnSpc>
            </a:pPr>
            <a:r>
              <a:rPr lang="en-US" sz="3200" dirty="0" smtClean="0">
                <a:latin typeface="Times New Roman" pitchFamily="18" charset="0"/>
              </a:rPr>
              <a:t>Small round </a:t>
            </a:r>
            <a:r>
              <a:rPr lang="en-US" sz="3200" dirty="0" err="1" smtClean="0">
                <a:latin typeface="Times New Roman" pitchFamily="18" charset="0"/>
              </a:rPr>
              <a:t>cytoplasmic</a:t>
            </a:r>
            <a:r>
              <a:rPr lang="en-US" sz="3200" dirty="0" smtClean="0">
                <a:latin typeface="Times New Roman" pitchFamily="18" charset="0"/>
              </a:rPr>
              <a:t> red cell inclusion with same staining characteristics as nuclei,</a:t>
            </a:r>
            <a:r>
              <a:rPr lang="en-US" sz="3200" dirty="0" smtClean="0"/>
              <a:t> </a:t>
            </a:r>
            <a:r>
              <a:rPr lang="en-US" sz="3200" dirty="0" smtClean="0">
                <a:latin typeface="+mj-lt"/>
              </a:rPr>
              <a:t>may be seen in sickle cell anemia.  These bodies are DNA that stain dark purple within the red blood cell</a:t>
            </a:r>
            <a:r>
              <a:rPr lang="en-US" sz="3200" dirty="0" smtClean="0">
                <a:latin typeface="Times New Roman" pitchFamily="18" charset="0"/>
              </a:rPr>
              <a:t> </a:t>
            </a:r>
            <a:endParaRPr lang="en-US" sz="3200" u="sng" dirty="0" smtClean="0">
              <a:latin typeface="Times New Roman" pitchFamily="18" charset="0"/>
            </a:endParaRPr>
          </a:p>
          <a:p>
            <a:pPr algn="l">
              <a:lnSpc>
                <a:spcPct val="90000"/>
              </a:lnSpc>
            </a:pPr>
            <a:r>
              <a:rPr lang="en-US" sz="3200" dirty="0" smtClean="0">
                <a:latin typeface="Times New Roman" pitchFamily="18" charset="0"/>
                <a:cs typeface="Times New Roman" pitchFamily="18" charset="0"/>
              </a:rPr>
              <a:t>	</a:t>
            </a:r>
            <a:r>
              <a:rPr lang="en-US" sz="3200" b="1" dirty="0" smtClean="0">
                <a:solidFill>
                  <a:schemeClr val="accent2"/>
                </a:solidFill>
                <a:latin typeface="Times New Roman" pitchFamily="18" charset="0"/>
                <a:cs typeface="Times New Roman" pitchFamily="18" charset="0"/>
              </a:rPr>
              <a:t>Found in</a:t>
            </a:r>
          </a:p>
          <a:p>
            <a:pPr lvl="1" algn="l">
              <a:lnSpc>
                <a:spcPct val="90000"/>
              </a:lnSpc>
            </a:pPr>
            <a:r>
              <a:rPr lang="en-US" sz="2800" dirty="0" smtClean="0">
                <a:latin typeface="Times New Roman" pitchFamily="18" charset="0"/>
                <a:cs typeface="Times New Roman" pitchFamily="18" charset="0"/>
              </a:rPr>
              <a:t>Post </a:t>
            </a:r>
            <a:r>
              <a:rPr lang="en-US" sz="2800" dirty="0" err="1" smtClean="0">
                <a:latin typeface="Times New Roman" pitchFamily="18" charset="0"/>
                <a:cs typeface="Times New Roman" pitchFamily="18" charset="0"/>
              </a:rPr>
              <a:t>splenectomy</a:t>
            </a:r>
            <a:endParaRPr lang="en-US" sz="2800" dirty="0" smtClean="0">
              <a:latin typeface="Times New Roman" pitchFamily="18" charset="0"/>
              <a:cs typeface="Times New Roman" pitchFamily="18" charset="0"/>
            </a:endParaRPr>
          </a:p>
          <a:p>
            <a:pPr lvl="1" algn="l">
              <a:lnSpc>
                <a:spcPct val="90000"/>
              </a:lnSpc>
            </a:pPr>
            <a:r>
              <a:rPr lang="en-US" sz="2800" dirty="0" err="1" smtClean="0">
                <a:latin typeface="Times New Roman" pitchFamily="18" charset="0"/>
                <a:cs typeface="Times New Roman" pitchFamily="18" charset="0"/>
              </a:rPr>
              <a:t>Megaloblastic</a:t>
            </a:r>
            <a:r>
              <a:rPr lang="en-US" sz="28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anemia</a:t>
            </a:r>
            <a:endParaRPr lang="ar-SA" dirty="0"/>
          </a:p>
        </p:txBody>
      </p:sp>
      <p:pic>
        <p:nvPicPr>
          <p:cNvPr id="4" name="Picture 9"/>
          <p:cNvPicPr>
            <a:picLocks noChangeAspect="1" noChangeArrowheads="1"/>
          </p:cNvPicPr>
          <p:nvPr/>
        </p:nvPicPr>
        <p:blipFill>
          <a:blip r:embed="rId2" cstate="print"/>
          <a:srcRect/>
          <a:stretch>
            <a:fillRect/>
          </a:stretch>
        </p:blipFill>
        <p:spPr bwMode="auto">
          <a:xfrm>
            <a:off x="4572000" y="4653136"/>
            <a:ext cx="4351283" cy="194768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5" descr="A:\MVC-002S.JPG"/>
          <p:cNvPicPr>
            <a:picLocks noChangeAspect="1" noChangeArrowheads="1"/>
          </p:cNvPicPr>
          <p:nvPr/>
        </p:nvPicPr>
        <p:blipFill>
          <a:blip r:embed="rId3" cstate="print">
            <a:lum contrast="30000"/>
          </a:blip>
          <a:srcRect l="17500" t="6667" r="16249" b="17847"/>
          <a:stretch>
            <a:fillRect/>
          </a:stretch>
        </p:blipFill>
        <p:spPr bwMode="auto">
          <a:xfrm>
            <a:off x="467544" y="5013176"/>
            <a:ext cx="3960440" cy="165618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908720"/>
            <a:ext cx="7632848" cy="523220"/>
          </a:xfrm>
          <a:prstGeom prst="rect">
            <a:avLst/>
          </a:prstGeom>
        </p:spPr>
        <p:txBody>
          <a:bodyPr wrap="square">
            <a:spAutoFit/>
          </a:bodyPr>
          <a:lstStyle/>
          <a:p>
            <a:pPr algn="l"/>
            <a:r>
              <a:rPr lang="en-US" sz="2800" b="1" dirty="0" smtClean="0">
                <a:solidFill>
                  <a:srgbClr val="FF0000"/>
                </a:solidFill>
                <a:latin typeface="Times New Roman" pitchFamily="18" charset="0"/>
                <a:cs typeface="Times New Roman" pitchFamily="18" charset="0"/>
              </a:rPr>
              <a:t>2-Siderotic Granules (</a:t>
            </a:r>
            <a:r>
              <a:rPr lang="en-US" sz="2800" b="1" dirty="0" err="1" smtClean="0">
                <a:solidFill>
                  <a:srgbClr val="FF0000"/>
                </a:solidFill>
                <a:latin typeface="Times New Roman" pitchFamily="18" charset="0"/>
                <a:cs typeface="Times New Roman" pitchFamily="18" charset="0"/>
              </a:rPr>
              <a:t>Pappenheimer</a:t>
            </a:r>
            <a:r>
              <a:rPr lang="en-US" sz="2800" b="1" dirty="0" smtClean="0">
                <a:solidFill>
                  <a:srgbClr val="FF0000"/>
                </a:solidFill>
                <a:latin typeface="Times New Roman" pitchFamily="18" charset="0"/>
                <a:cs typeface="Times New Roman" pitchFamily="18" charset="0"/>
              </a:rPr>
              <a:t> Bodies)</a:t>
            </a:r>
          </a:p>
        </p:txBody>
      </p:sp>
      <p:sp>
        <p:nvSpPr>
          <p:cNvPr id="3" name="مستطيل 2"/>
          <p:cNvSpPr/>
          <p:nvPr/>
        </p:nvSpPr>
        <p:spPr>
          <a:xfrm>
            <a:off x="251520" y="1484785"/>
            <a:ext cx="8640960" cy="3194721"/>
          </a:xfrm>
          <a:prstGeom prst="rect">
            <a:avLst/>
          </a:prstGeom>
        </p:spPr>
        <p:txBody>
          <a:bodyPr wrap="square">
            <a:spAutoFit/>
          </a:bodyPr>
          <a:lstStyle/>
          <a:p>
            <a:pPr algn="l">
              <a:lnSpc>
                <a:spcPct val="90000"/>
              </a:lnSpc>
            </a:pPr>
            <a:r>
              <a:rPr lang="en-US" sz="2800" dirty="0" smtClean="0">
                <a:latin typeface="Times New Roman" pitchFamily="18" charset="0"/>
                <a:cs typeface="Times New Roman" pitchFamily="18" charset="0"/>
              </a:rPr>
              <a:t>These are iron containing granules in red blood cells that are seen because the iron is aggregated with mitochondria and </a:t>
            </a:r>
            <a:r>
              <a:rPr lang="en-US" sz="2800" dirty="0" err="1" smtClean="0">
                <a:latin typeface="Times New Roman" pitchFamily="18" charset="0"/>
                <a:cs typeface="Times New Roman" pitchFamily="18" charset="0"/>
              </a:rPr>
              <a:t>ribosomes</a:t>
            </a:r>
            <a:r>
              <a:rPr lang="en-US" sz="2800" dirty="0" smtClean="0">
                <a:latin typeface="Times New Roman" pitchFamily="18" charset="0"/>
                <a:cs typeface="Times New Roman" pitchFamily="18" charset="0"/>
              </a:rPr>
              <a:t>. They appear as faint violet or magenta specks, often in small clusters, due to staining of the associated protein. </a:t>
            </a:r>
          </a:p>
          <a:p>
            <a:pPr algn="l">
              <a:lnSpc>
                <a:spcPct val="90000"/>
              </a:lnSpc>
            </a:pPr>
            <a:r>
              <a:rPr lang="en-US" sz="2800" dirty="0" smtClean="0">
                <a:latin typeface="Times New Roman" pitchFamily="18" charset="0"/>
                <a:cs typeface="Times New Roman" pitchFamily="18" charset="0"/>
              </a:rPr>
              <a:t>They are associated with severe anemia's and thalassemia's. </a:t>
            </a:r>
            <a:r>
              <a:rPr lang="en-US" sz="2800" dirty="0" err="1" smtClean="0">
                <a:latin typeface="Times New Roman" pitchFamily="18" charset="0"/>
                <a:cs typeface="Times New Roman" pitchFamily="18" charset="0"/>
              </a:rPr>
              <a:t>Pappenheimer</a:t>
            </a:r>
            <a:r>
              <a:rPr lang="en-US" sz="2800" dirty="0" smtClean="0">
                <a:latin typeface="Times New Roman" pitchFamily="18" charset="0"/>
                <a:cs typeface="Times New Roman" pitchFamily="18" charset="0"/>
              </a:rPr>
              <a:t> bodies can be increased in hemolytic anemia, infections and post-</a:t>
            </a:r>
            <a:r>
              <a:rPr lang="en-US" sz="2800" dirty="0" err="1" smtClean="0">
                <a:latin typeface="Times New Roman" pitchFamily="18" charset="0"/>
                <a:cs typeface="Times New Roman" pitchFamily="18" charset="0"/>
              </a:rPr>
              <a:t>splenectomy</a:t>
            </a:r>
            <a:r>
              <a:rPr lang="en-US" dirty="0" smtClean="0">
                <a:latin typeface="Times New Roman" pitchFamily="18" charset="0"/>
                <a:cs typeface="Times New Roman" pitchFamily="18" charset="0"/>
              </a:rPr>
              <a:t>.</a:t>
            </a:r>
          </a:p>
        </p:txBody>
      </p:sp>
      <p:pic>
        <p:nvPicPr>
          <p:cNvPr id="4" name="Picture 6"/>
          <p:cNvPicPr>
            <a:picLocks noChangeAspect="1" noChangeArrowheads="1"/>
          </p:cNvPicPr>
          <p:nvPr/>
        </p:nvPicPr>
        <p:blipFill>
          <a:blip r:embed="rId2" cstate="print"/>
          <a:srcRect/>
          <a:stretch>
            <a:fillRect/>
          </a:stretch>
        </p:blipFill>
        <p:spPr bwMode="auto">
          <a:xfrm>
            <a:off x="4716016" y="4725144"/>
            <a:ext cx="3888432" cy="1988758"/>
          </a:xfrm>
          <a:prstGeom prst="rect">
            <a:avLst/>
          </a:prstGeom>
          <a:solidFill>
            <a:srgbClr val="FFFFFF">
              <a:shade val="85000"/>
            </a:srgbClr>
          </a:solidFill>
          <a:ln w="88900" cap="sq">
            <a:solidFill>
              <a:schemeClr val="bg1">
                <a:lumMod val="6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51720" y="764704"/>
            <a:ext cx="6192688" cy="646331"/>
          </a:xfrm>
          <a:prstGeom prst="rect">
            <a:avLst/>
          </a:prstGeom>
        </p:spPr>
        <p:txBody>
          <a:bodyPr wrap="square">
            <a:spAutoFit/>
          </a:bodyPr>
          <a:lstStyle/>
          <a:p>
            <a:pPr algn="ctr"/>
            <a:r>
              <a:rPr lang="en-US" sz="3600" dirty="0" smtClean="0">
                <a:solidFill>
                  <a:schemeClr val="accent1"/>
                </a:solidFill>
                <a:latin typeface="+mj-lt"/>
              </a:rPr>
              <a:t>Variation in size</a:t>
            </a:r>
            <a:endParaRPr lang="ar-SA" sz="3600" dirty="0">
              <a:solidFill>
                <a:schemeClr val="accent1"/>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4221088"/>
            <a:ext cx="6984776" cy="2636912"/>
          </a:xfrm>
          <a:prstGeom prst="rect">
            <a:avLst/>
          </a:prstGeom>
        </p:spPr>
      </p:pic>
      <p:sp>
        <p:nvSpPr>
          <p:cNvPr id="5" name="مستطيل 4"/>
          <p:cNvSpPr/>
          <p:nvPr/>
        </p:nvSpPr>
        <p:spPr>
          <a:xfrm>
            <a:off x="1043608" y="1412776"/>
            <a:ext cx="7416824" cy="2677656"/>
          </a:xfrm>
          <a:prstGeom prst="rect">
            <a:avLst/>
          </a:prstGeom>
        </p:spPr>
        <p:txBody>
          <a:bodyPr wrap="square">
            <a:spAutoFit/>
          </a:bodyPr>
          <a:lstStyle/>
          <a:p>
            <a:pPr algn="l"/>
            <a:r>
              <a:rPr lang="en-GB" sz="2800" dirty="0" smtClean="0"/>
              <a:t>Red blood cells can vary in size from smaller than normal, </a:t>
            </a:r>
            <a:r>
              <a:rPr lang="en-GB" sz="2800" dirty="0" err="1" smtClean="0"/>
              <a:t>microcytes</a:t>
            </a:r>
            <a:r>
              <a:rPr lang="en-GB" sz="2800" dirty="0" smtClean="0"/>
              <a:t>, to larger than normal, </a:t>
            </a:r>
            <a:r>
              <a:rPr lang="en-GB" sz="2800" dirty="0" err="1" smtClean="0"/>
              <a:t>macrocytes</a:t>
            </a:r>
            <a:r>
              <a:rPr lang="en-GB" sz="2800" dirty="0" smtClean="0"/>
              <a:t>. </a:t>
            </a:r>
          </a:p>
          <a:p>
            <a:pPr algn="l"/>
            <a:r>
              <a:rPr lang="en-GB" sz="2800" dirty="0" smtClean="0"/>
              <a:t>When red cells of normal size, </a:t>
            </a:r>
            <a:r>
              <a:rPr lang="en-GB" sz="2800" dirty="0" err="1" smtClean="0"/>
              <a:t>microcytes</a:t>
            </a:r>
            <a:r>
              <a:rPr lang="en-GB" sz="2800" dirty="0" smtClean="0"/>
              <a:t> and </a:t>
            </a:r>
            <a:r>
              <a:rPr lang="en-GB" sz="2800" dirty="0" err="1" smtClean="0"/>
              <a:t>macrocytes</a:t>
            </a:r>
            <a:r>
              <a:rPr lang="en-GB" sz="2800" dirty="0" smtClean="0"/>
              <a:t> are present in the same field, the term </a:t>
            </a:r>
            <a:r>
              <a:rPr lang="en-GB" sz="2800" dirty="0" err="1" smtClean="0">
                <a:solidFill>
                  <a:srgbClr val="990000"/>
                </a:solidFill>
              </a:rPr>
              <a:t>anisocytosis</a:t>
            </a:r>
            <a:r>
              <a:rPr lang="en-GB" sz="2800" dirty="0" smtClean="0">
                <a:solidFill>
                  <a:srgbClr val="990000"/>
                </a:solidFill>
              </a:rPr>
              <a:t> </a:t>
            </a:r>
            <a:r>
              <a:rPr lang="en-GB" sz="2800" dirty="0" smtClean="0"/>
              <a:t>is used</a:t>
            </a:r>
            <a:r>
              <a:rPr lang="en-GB" dirty="0" smtClean="0"/>
              <a:t>.</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5384233" cy="707886"/>
          </a:xfrm>
          <a:prstGeom prst="rect">
            <a:avLst/>
          </a:prstGeom>
        </p:spPr>
        <p:txBody>
          <a:bodyPr wrap="square">
            <a:spAutoFit/>
          </a:bodyPr>
          <a:lstStyle/>
          <a:p>
            <a:pPr algn="l"/>
            <a:r>
              <a:rPr lang="en-US" sz="4000" b="1" dirty="0" smtClean="0">
                <a:solidFill>
                  <a:srgbClr val="FF0000"/>
                </a:solidFill>
                <a:latin typeface="Times New Roman" pitchFamily="18" charset="0"/>
                <a:cs typeface="Times New Roman" pitchFamily="18" charset="0"/>
              </a:rPr>
              <a:t>3-Basophilic stippling</a:t>
            </a:r>
          </a:p>
        </p:txBody>
      </p:sp>
      <p:sp>
        <p:nvSpPr>
          <p:cNvPr id="3" name="مستطيل 2"/>
          <p:cNvSpPr/>
          <p:nvPr/>
        </p:nvSpPr>
        <p:spPr>
          <a:xfrm>
            <a:off x="251520" y="1340768"/>
            <a:ext cx="8352928" cy="4690515"/>
          </a:xfrm>
          <a:prstGeom prst="rect">
            <a:avLst/>
          </a:prstGeom>
        </p:spPr>
        <p:txBody>
          <a:bodyPr wrap="square">
            <a:spAutoFit/>
          </a:bodyPr>
          <a:lstStyle/>
          <a:p>
            <a:pPr indent="-4763" algn="l">
              <a:lnSpc>
                <a:spcPct val="90000"/>
              </a:lnSpc>
            </a:pPr>
            <a:r>
              <a:rPr lang="en-US" sz="3200" dirty="0" smtClean="0">
                <a:latin typeface="Times New Roman" pitchFamily="18" charset="0"/>
                <a:cs typeface="Times New Roman" pitchFamily="18" charset="0"/>
              </a:rPr>
              <a:t>Considerable numbers of small basophilic inclusions in red cells.</a:t>
            </a:r>
            <a:r>
              <a:rPr lang="en-US" sz="3200" dirty="0" smtClean="0"/>
              <a:t> is granules of RNA seen within the red blood cell.  The granules stain blue to purple</a:t>
            </a:r>
            <a:r>
              <a:rPr lang="en-US" sz="3200" dirty="0" smtClean="0">
                <a:latin typeface="Times New Roman" pitchFamily="18" charset="0"/>
                <a:cs typeface="Times New Roman" pitchFamily="18" charset="0"/>
              </a:rPr>
              <a:t> </a:t>
            </a:r>
          </a:p>
          <a:p>
            <a:pPr indent="-4763" algn="l">
              <a:lnSpc>
                <a:spcPct val="90000"/>
              </a:lnSpc>
            </a:pPr>
            <a:endParaRPr lang="en-US" sz="3200" b="1" dirty="0" smtClean="0">
              <a:latin typeface="Times New Roman" pitchFamily="18" charset="0"/>
              <a:cs typeface="Times New Roman" pitchFamily="18" charset="0"/>
            </a:endParaRPr>
          </a:p>
          <a:p>
            <a:pPr marL="338137" algn="l">
              <a:lnSpc>
                <a:spcPct val="90000"/>
              </a:lnSpc>
            </a:pPr>
            <a:r>
              <a:rPr lang="en-US" sz="2800" b="1" dirty="0" smtClean="0">
                <a:solidFill>
                  <a:schemeClr val="accent2"/>
                </a:solidFill>
                <a:latin typeface="Times New Roman" pitchFamily="18" charset="0"/>
                <a:cs typeface="Times New Roman" pitchFamily="18" charset="0"/>
              </a:rPr>
              <a:t>Found in</a:t>
            </a:r>
          </a:p>
          <a:p>
            <a:pPr marL="795337" indent="-457200" algn="l">
              <a:lnSpc>
                <a:spcPct val="90000"/>
              </a:lnSpc>
            </a:pPr>
            <a:r>
              <a:rPr lang="en-US" sz="2800" dirty="0" err="1" smtClean="0">
                <a:latin typeface="Times New Roman" pitchFamily="18" charset="0"/>
                <a:cs typeface="Times New Roman" pitchFamily="18" charset="0"/>
              </a:rPr>
              <a:t>Thalassaemia</a:t>
            </a:r>
            <a:endParaRPr lang="en-US" sz="2800" dirty="0" smtClean="0">
              <a:latin typeface="Times New Roman" pitchFamily="18" charset="0"/>
              <a:cs typeface="Times New Roman" pitchFamily="18" charset="0"/>
            </a:endParaRPr>
          </a:p>
          <a:p>
            <a:pPr marL="795337" indent="-457200" algn="l">
              <a:lnSpc>
                <a:spcPct val="90000"/>
              </a:lnSpc>
            </a:pPr>
            <a:r>
              <a:rPr lang="en-US" sz="2800" dirty="0" err="1" smtClean="0">
                <a:latin typeface="Times New Roman" pitchFamily="18" charset="0"/>
                <a:cs typeface="Times New Roman" pitchFamily="18" charset="0"/>
              </a:rPr>
              <a:t>Megaloblastic</a:t>
            </a:r>
            <a:r>
              <a:rPr lang="en-US" sz="2800" dirty="0" smtClean="0">
                <a:latin typeface="Times New Roman" pitchFamily="18" charset="0"/>
                <a:cs typeface="Times New Roman" pitchFamily="18" charset="0"/>
              </a:rPr>
              <a:t> anemia</a:t>
            </a:r>
          </a:p>
          <a:p>
            <a:pPr marL="795337" indent="-457200" algn="l">
              <a:lnSpc>
                <a:spcPct val="90000"/>
              </a:lnSpc>
            </a:pPr>
            <a:r>
              <a:rPr lang="en-US" sz="2800" dirty="0" smtClean="0">
                <a:latin typeface="Times New Roman" pitchFamily="18" charset="0"/>
                <a:cs typeface="Times New Roman" pitchFamily="18" charset="0"/>
              </a:rPr>
              <a:t>Hemolytic anemia</a:t>
            </a:r>
          </a:p>
          <a:p>
            <a:pPr marL="795337" indent="-457200" algn="l">
              <a:lnSpc>
                <a:spcPct val="90000"/>
              </a:lnSpc>
            </a:pPr>
            <a:r>
              <a:rPr lang="en-US" sz="2800" dirty="0" smtClean="0">
                <a:latin typeface="Times New Roman" pitchFamily="18" charset="0"/>
                <a:cs typeface="Times New Roman" pitchFamily="18" charset="0"/>
              </a:rPr>
              <a:t> Liver disease</a:t>
            </a:r>
          </a:p>
          <a:p>
            <a:pPr marL="795337" indent="-457200" algn="l">
              <a:lnSpc>
                <a:spcPct val="90000"/>
              </a:lnSpc>
            </a:pPr>
            <a:r>
              <a:rPr lang="en-US" sz="2800" dirty="0" smtClean="0">
                <a:latin typeface="Times New Roman" pitchFamily="18" charset="0"/>
                <a:cs typeface="Times New Roman" pitchFamily="18" charset="0"/>
              </a:rPr>
              <a:t>Heavy metal poisonin</a:t>
            </a:r>
            <a:r>
              <a:rPr lang="en-US" sz="3200" dirty="0" smtClean="0">
                <a:latin typeface="Times New Roman" pitchFamily="18" charset="0"/>
                <a:cs typeface="Times New Roman" pitchFamily="18" charset="0"/>
              </a:rPr>
              <a:t>g</a:t>
            </a:r>
            <a:endParaRPr lang="ar-SA" sz="3200" dirty="0"/>
          </a:p>
        </p:txBody>
      </p:sp>
      <p:pic>
        <p:nvPicPr>
          <p:cNvPr id="4" name="Picture 6"/>
          <p:cNvPicPr>
            <a:picLocks noChangeAspect="1" noChangeArrowheads="1"/>
          </p:cNvPicPr>
          <p:nvPr/>
        </p:nvPicPr>
        <p:blipFill>
          <a:blip r:embed="rId2" cstate="print"/>
          <a:srcRect/>
          <a:stretch>
            <a:fillRect/>
          </a:stretch>
        </p:blipFill>
        <p:spPr bwMode="auto">
          <a:xfrm>
            <a:off x="5220072" y="3645024"/>
            <a:ext cx="3672408" cy="28803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764704"/>
            <a:ext cx="4265132" cy="584775"/>
          </a:xfrm>
          <a:prstGeom prst="rect">
            <a:avLst/>
          </a:prstGeom>
        </p:spPr>
        <p:txBody>
          <a:bodyPr wrap="square">
            <a:spAutoFit/>
          </a:bodyPr>
          <a:lstStyle/>
          <a:p>
            <a:pPr algn="l"/>
            <a:r>
              <a:rPr lang="en-US" sz="3200" b="1" dirty="0" smtClean="0">
                <a:solidFill>
                  <a:srgbClr val="FF0000"/>
                </a:solidFill>
                <a:latin typeface="Times New Roman" pitchFamily="18" charset="0"/>
                <a:cs typeface="Times New Roman" pitchFamily="18" charset="0"/>
              </a:rPr>
              <a:t>4-Heinz Bodies</a:t>
            </a:r>
          </a:p>
        </p:txBody>
      </p:sp>
      <p:sp>
        <p:nvSpPr>
          <p:cNvPr id="3" name="مستطيل 2"/>
          <p:cNvSpPr/>
          <p:nvPr/>
        </p:nvSpPr>
        <p:spPr>
          <a:xfrm>
            <a:off x="251520" y="1628800"/>
            <a:ext cx="8136904" cy="2677656"/>
          </a:xfrm>
          <a:prstGeom prst="rect">
            <a:avLst/>
          </a:prstGeom>
        </p:spPr>
        <p:txBody>
          <a:bodyPr wrap="square">
            <a:spAutoFit/>
          </a:bodyPr>
          <a:lstStyle/>
          <a:p>
            <a:pPr algn="l">
              <a:defRPr/>
            </a:pPr>
            <a:r>
              <a:rPr lang="en-US" sz="2800" dirty="0" smtClean="0">
                <a:latin typeface="Times New Roman" pitchFamily="18" charset="0"/>
                <a:cs typeface="Times New Roman" pitchFamily="18" charset="0"/>
              </a:rPr>
              <a:t>Represent denatured hemoglobin (</a:t>
            </a:r>
            <a:r>
              <a:rPr lang="en-US" sz="2800" dirty="0" err="1" smtClean="0">
                <a:latin typeface="Times New Roman" pitchFamily="18" charset="0"/>
                <a:cs typeface="Times New Roman" pitchFamily="18" charset="0"/>
              </a:rPr>
              <a:t>methemoglobin</a:t>
            </a:r>
            <a:r>
              <a:rPr lang="en-US" sz="2800" dirty="0" smtClean="0">
                <a:latin typeface="Times New Roman" pitchFamily="18" charset="0"/>
                <a:cs typeface="Times New Roman" pitchFamily="18" charset="0"/>
              </a:rPr>
              <a:t> - Fe+++) within a cell. </a:t>
            </a:r>
          </a:p>
          <a:p>
            <a:pPr algn="l">
              <a:defRPr/>
            </a:pPr>
            <a:r>
              <a:rPr lang="en-US" sz="2800" dirty="0" smtClean="0">
                <a:latin typeface="Times New Roman" pitchFamily="18" charset="0"/>
                <a:cs typeface="Times New Roman" pitchFamily="18" charset="0"/>
              </a:rPr>
              <a:t>With a </a:t>
            </a:r>
            <a:r>
              <a:rPr lang="en-US" sz="2800" dirty="0" err="1" smtClean="0">
                <a:latin typeface="Times New Roman" pitchFamily="18" charset="0"/>
                <a:cs typeface="Times New Roman" pitchFamily="18" charset="0"/>
              </a:rPr>
              <a:t>supravital</a:t>
            </a:r>
            <a:r>
              <a:rPr lang="en-US" sz="2800" dirty="0" smtClean="0">
                <a:latin typeface="Times New Roman" pitchFamily="18" charset="0"/>
                <a:cs typeface="Times New Roman" pitchFamily="18" charset="0"/>
              </a:rPr>
              <a:t> stain like crystal violet, Heinz bodies appear as round blue precipitates. </a:t>
            </a:r>
          </a:p>
          <a:p>
            <a:pPr algn="l">
              <a:defRPr/>
            </a:pPr>
            <a:r>
              <a:rPr lang="en-US" sz="2800" dirty="0" smtClean="0">
                <a:latin typeface="Times New Roman" pitchFamily="18" charset="0"/>
                <a:cs typeface="Times New Roman" pitchFamily="18" charset="0"/>
              </a:rPr>
              <a:t>Presence of Heinz bodies indicates red cell injury and is usually associated with G6PD-deficiency</a:t>
            </a:r>
            <a:r>
              <a:rPr lang="en-US" dirty="0" smtClean="0">
                <a:latin typeface="Times New Roman" pitchFamily="18" charset="0"/>
                <a:cs typeface="Times New Roman" pitchFamily="18" charset="0"/>
              </a:rPr>
              <a:t>.</a:t>
            </a:r>
            <a:endParaRPr lang="ar-SA" dirty="0" smtClean="0">
              <a:latin typeface="Times New Roman" pitchFamily="18" charset="0"/>
              <a:cs typeface="Times New Roman" pitchFamily="18" charset="0"/>
            </a:endParaRPr>
          </a:p>
        </p:txBody>
      </p:sp>
      <p:pic>
        <p:nvPicPr>
          <p:cNvPr id="4" name="Picture 5"/>
          <p:cNvPicPr>
            <a:picLocks noChangeAspect="1" noChangeArrowheads="1"/>
          </p:cNvPicPr>
          <p:nvPr/>
        </p:nvPicPr>
        <p:blipFill>
          <a:blip r:embed="rId2" cstate="print"/>
          <a:srcRect/>
          <a:stretch>
            <a:fillRect/>
          </a:stretch>
        </p:blipFill>
        <p:spPr bwMode="auto">
          <a:xfrm>
            <a:off x="678317" y="4509120"/>
            <a:ext cx="3965614" cy="1891678"/>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noChangeArrowheads="1"/>
          </p:cNvPicPr>
          <p:nvPr/>
        </p:nvPicPr>
        <p:blipFill>
          <a:blip r:embed="rId3" cstate="print"/>
          <a:srcRect/>
          <a:stretch>
            <a:fillRect/>
          </a:stretch>
        </p:blipFill>
        <p:spPr bwMode="auto">
          <a:xfrm>
            <a:off x="5464729" y="4365104"/>
            <a:ext cx="3297151" cy="229763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836712"/>
            <a:ext cx="4809136" cy="646331"/>
          </a:xfrm>
          <a:prstGeom prst="rect">
            <a:avLst/>
          </a:prstGeom>
        </p:spPr>
        <p:txBody>
          <a:bodyPr wrap="square">
            <a:spAutoFit/>
          </a:bodyPr>
          <a:lstStyle/>
          <a:p>
            <a:pPr algn="l"/>
            <a:r>
              <a:rPr lang="en-US" sz="3600" b="1" dirty="0" smtClean="0">
                <a:solidFill>
                  <a:srgbClr val="FF0000"/>
                </a:solidFill>
                <a:latin typeface="Times New Roman" pitchFamily="18" charset="0"/>
                <a:cs typeface="Times New Roman" pitchFamily="18" charset="0"/>
              </a:rPr>
              <a:t>5-Cabot Rings</a:t>
            </a:r>
          </a:p>
        </p:txBody>
      </p:sp>
      <p:sp>
        <p:nvSpPr>
          <p:cNvPr id="3" name="مستطيل 2"/>
          <p:cNvSpPr/>
          <p:nvPr/>
        </p:nvSpPr>
        <p:spPr>
          <a:xfrm>
            <a:off x="395536" y="1556792"/>
            <a:ext cx="7632848" cy="3970318"/>
          </a:xfrm>
          <a:prstGeom prst="rect">
            <a:avLst/>
          </a:prstGeom>
        </p:spPr>
        <p:txBody>
          <a:bodyPr wrap="square">
            <a:spAutoFit/>
          </a:bodyPr>
          <a:lstStyle/>
          <a:p>
            <a:pPr algn="l">
              <a:lnSpc>
                <a:spcPct val="90000"/>
              </a:lnSpc>
              <a:defRPr/>
            </a:pPr>
            <a:r>
              <a:rPr lang="en-US" sz="2800" dirty="0" smtClean="0">
                <a:latin typeface="Times New Roman" pitchFamily="18" charset="0"/>
                <a:cs typeface="Times New Roman" pitchFamily="18" charset="0"/>
              </a:rPr>
              <a:t>Reddish-blue threadlike rings in RBCs of severe anemia's. These are remnants of the nuclear membrane or remnants of microtubules and appear as a ring or figure 8 pattern.</a:t>
            </a:r>
          </a:p>
          <a:p>
            <a:pPr algn="l">
              <a:lnSpc>
                <a:spcPct val="90000"/>
              </a:lnSpc>
              <a:defRPr/>
            </a:pPr>
            <a:r>
              <a:rPr lang="en-US" sz="2800" dirty="0" smtClean="0">
                <a:latin typeface="Times New Roman" pitchFamily="18" charset="0"/>
                <a:cs typeface="Times New Roman" pitchFamily="18" charset="0"/>
              </a:rPr>
              <a:t> </a:t>
            </a:r>
          </a:p>
          <a:p>
            <a:pPr algn="l">
              <a:lnSpc>
                <a:spcPct val="90000"/>
              </a:lnSpc>
              <a:defRPr/>
            </a:pPr>
            <a:r>
              <a:rPr lang="en-US" sz="2800" dirty="0" smtClean="0">
                <a:latin typeface="Times New Roman" pitchFamily="18" charset="0"/>
                <a:cs typeface="Times New Roman" pitchFamily="18" charset="0"/>
              </a:rPr>
              <a:t>Very rare finding in patients with </a:t>
            </a:r>
          </a:p>
          <a:p>
            <a:pPr algn="l">
              <a:lnSpc>
                <a:spcPct val="90000"/>
              </a:lnSpc>
              <a:defRPr/>
            </a:pPr>
            <a:r>
              <a:rPr lang="en-US" sz="2800" dirty="0" err="1" smtClean="0">
                <a:latin typeface="Times New Roman" pitchFamily="18" charset="0"/>
                <a:cs typeface="Times New Roman" pitchFamily="18" charset="0"/>
              </a:rPr>
              <a:t>Megaloblastic</a:t>
            </a:r>
            <a:r>
              <a:rPr lang="en-US" sz="2800" dirty="0" smtClean="0">
                <a:latin typeface="Times New Roman" pitchFamily="18" charset="0"/>
                <a:cs typeface="Times New Roman" pitchFamily="18" charset="0"/>
              </a:rPr>
              <a:t> anemia. </a:t>
            </a:r>
          </a:p>
          <a:p>
            <a:pPr algn="l">
              <a:lnSpc>
                <a:spcPct val="90000"/>
              </a:lnSpc>
              <a:defRPr/>
            </a:pPr>
            <a:r>
              <a:rPr lang="en-US" sz="2800" dirty="0" smtClean="0">
                <a:latin typeface="Times New Roman" pitchFamily="18" charset="0"/>
                <a:cs typeface="Times New Roman" pitchFamily="18" charset="0"/>
              </a:rPr>
              <a:t>severe anemia's.</a:t>
            </a:r>
          </a:p>
          <a:p>
            <a:pPr algn="l">
              <a:lnSpc>
                <a:spcPct val="90000"/>
              </a:lnSpc>
              <a:defRPr/>
            </a:pPr>
            <a:r>
              <a:rPr lang="en-US" sz="2800" dirty="0" smtClean="0">
                <a:latin typeface="Times New Roman" pitchFamily="18" charset="0"/>
                <a:cs typeface="Times New Roman" pitchFamily="18" charset="0"/>
              </a:rPr>
              <a:t>lead poisoning.</a:t>
            </a:r>
          </a:p>
          <a:p>
            <a:pPr algn="l">
              <a:lnSpc>
                <a:spcPct val="90000"/>
              </a:lnSpc>
              <a:defRPr/>
            </a:pPr>
            <a:r>
              <a:rPr lang="en-US" sz="2800" dirty="0" err="1" smtClean="0">
                <a:latin typeface="Times New Roman" pitchFamily="18" charset="0"/>
                <a:cs typeface="Times New Roman" pitchFamily="18" charset="0"/>
              </a:rPr>
              <a:t>Dyserythropoiesis</a:t>
            </a:r>
            <a:endParaRPr lang="ar-SA" sz="2800" dirty="0"/>
          </a:p>
        </p:txBody>
      </p:sp>
      <p:pic>
        <p:nvPicPr>
          <p:cNvPr id="4" name="Picture 4"/>
          <p:cNvPicPr>
            <a:picLocks noChangeAspect="1" noChangeArrowheads="1"/>
          </p:cNvPicPr>
          <p:nvPr/>
        </p:nvPicPr>
        <p:blipFill>
          <a:blip r:embed="rId2" cstate="print"/>
          <a:srcRect/>
          <a:stretch>
            <a:fillRect/>
          </a:stretch>
        </p:blipFill>
        <p:spPr bwMode="auto">
          <a:xfrm>
            <a:off x="4932040" y="3933056"/>
            <a:ext cx="3650858" cy="27089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مستطيل 4"/>
          <p:cNvSpPr/>
          <p:nvPr/>
        </p:nvSpPr>
        <p:spPr>
          <a:xfrm>
            <a:off x="2286000" y="5691156"/>
            <a:ext cx="4572000" cy="646331"/>
          </a:xfrm>
          <a:prstGeom prst="rect">
            <a:avLst/>
          </a:prstGeom>
        </p:spPr>
        <p:txBody>
          <a:bodyPr wrap="square">
            <a:spAutoFit/>
          </a:bodyPr>
          <a:lstStyle/>
          <a:p>
            <a:pPr algn="l"/>
            <a:r>
              <a:rPr lang="en-US" b="1" dirty="0" smtClean="0">
                <a:latin typeface="Times New Roman" pitchFamily="18" charset="0"/>
                <a:cs typeface="Times New Roman" pitchFamily="18" charset="0"/>
              </a:rPr>
              <a:t>A - Cabot ring</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B - Howell-Jolly body</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052736"/>
            <a:ext cx="5081901" cy="523220"/>
          </a:xfrm>
          <a:prstGeom prst="rect">
            <a:avLst/>
          </a:prstGeom>
        </p:spPr>
        <p:txBody>
          <a:bodyPr wrap="square">
            <a:spAutoFit/>
          </a:bodyPr>
          <a:lstStyle/>
          <a:p>
            <a:pPr algn="l"/>
            <a:r>
              <a:rPr lang="en-US" sz="2800" b="1" dirty="0" smtClean="0">
                <a:solidFill>
                  <a:srgbClr val="FF0000"/>
                </a:solidFill>
                <a:latin typeface="Times New Roman" pitchFamily="18" charset="0"/>
                <a:cs typeface="Times New Roman" pitchFamily="18" charset="0"/>
              </a:rPr>
              <a:t>6-Parasites of Red Cell</a:t>
            </a:r>
          </a:p>
        </p:txBody>
      </p:sp>
      <p:sp>
        <p:nvSpPr>
          <p:cNvPr id="3" name="مستطيل 2"/>
          <p:cNvSpPr/>
          <p:nvPr/>
        </p:nvSpPr>
        <p:spPr>
          <a:xfrm>
            <a:off x="323528" y="1772816"/>
            <a:ext cx="8280920" cy="2761782"/>
          </a:xfrm>
          <a:prstGeom prst="rect">
            <a:avLst/>
          </a:prstGeom>
        </p:spPr>
        <p:txBody>
          <a:bodyPr wrap="square">
            <a:spAutoFit/>
          </a:bodyPr>
          <a:lstStyle/>
          <a:p>
            <a:pPr algn="l">
              <a:lnSpc>
                <a:spcPct val="115000"/>
              </a:lnSpc>
              <a:spcAft>
                <a:spcPts val="1000"/>
              </a:spcAft>
              <a:defRPr/>
            </a:pPr>
            <a:r>
              <a:rPr lang="en-US" sz="2800" dirty="0" smtClean="0">
                <a:latin typeface="Times New Roman" pitchFamily="18" charset="0"/>
                <a:ea typeface="Calibri"/>
                <a:cs typeface="Times New Roman" pitchFamily="18" charset="0"/>
              </a:rPr>
              <a:t>Two organisms are have a tendency to </a:t>
            </a:r>
            <a:r>
              <a:rPr lang="en-US" sz="2800" dirty="0" smtClean="0">
                <a:effectLst>
                  <a:outerShdw blurRad="38100" dist="38100" dir="2700000" algn="tl">
                    <a:srgbClr val="000000">
                      <a:alpha val="43137"/>
                    </a:srgbClr>
                  </a:outerShdw>
                </a:effectLst>
                <a:latin typeface="Times New Roman" pitchFamily="18" charset="0"/>
                <a:ea typeface="Calibri"/>
                <a:cs typeface="Times New Roman" pitchFamily="18" charset="0"/>
              </a:rPr>
              <a:t>invade the RBCs</a:t>
            </a:r>
            <a:r>
              <a:rPr lang="ar-SA" sz="2800" dirty="0" err="1" smtClean="0">
                <a:latin typeface="Times New Roman" pitchFamily="18" charset="0"/>
                <a:ea typeface="Calibri"/>
                <a:cs typeface="Times New Roman" pitchFamily="18" charset="0"/>
              </a:rPr>
              <a:t>.</a:t>
            </a:r>
            <a:endParaRPr lang="en-US" sz="2800" dirty="0" smtClean="0">
              <a:latin typeface="Times New Roman" pitchFamily="18" charset="0"/>
              <a:ea typeface="Calibri"/>
              <a:cs typeface="Times New Roman" pitchFamily="18" charset="0"/>
            </a:endParaRPr>
          </a:p>
          <a:p>
            <a:pPr marL="342900" indent="-342900" algn="l">
              <a:lnSpc>
                <a:spcPct val="115000"/>
              </a:lnSpc>
              <a:spcAft>
                <a:spcPts val="1000"/>
              </a:spcAft>
              <a:defRPr/>
            </a:pPr>
            <a:r>
              <a:rPr lang="en-US" sz="2800" dirty="0" smtClean="0">
                <a:latin typeface="Times New Roman" pitchFamily="18" charset="0"/>
                <a:ea typeface="Calibri"/>
                <a:cs typeface="Times New Roman" pitchFamily="18" charset="0"/>
              </a:rPr>
              <a:t> 1-All 4 species of the malaria parasite will invade RBCs. We will see the Plasmodium of different species in RBCs</a:t>
            </a:r>
            <a:r>
              <a:rPr lang="ar-SA" sz="2800" dirty="0" err="1" smtClean="0">
                <a:latin typeface="Times New Roman" pitchFamily="18" charset="0"/>
                <a:ea typeface="Calibri"/>
                <a:cs typeface="Times New Roman" pitchFamily="18" charset="0"/>
              </a:rPr>
              <a:t>.</a:t>
            </a:r>
            <a:endParaRPr lang="en-US" sz="2800" dirty="0" smtClean="0">
              <a:latin typeface="Times New Roman" pitchFamily="18" charset="0"/>
              <a:ea typeface="Calibri"/>
              <a:cs typeface="Times New Roman" pitchFamily="18" charset="0"/>
            </a:endParaRPr>
          </a:p>
          <a:p>
            <a:pPr marL="268288" indent="-268288" algn="l">
              <a:defRPr/>
            </a:pPr>
            <a:r>
              <a:rPr lang="en-US" sz="2800" dirty="0" smtClean="0">
                <a:latin typeface="Times New Roman" pitchFamily="18" charset="0"/>
                <a:cs typeface="Times New Roman" pitchFamily="18" charset="0"/>
              </a:rPr>
              <a:t> 2-Theileria </a:t>
            </a:r>
            <a:r>
              <a:rPr lang="en-US" sz="2800" dirty="0" err="1" smtClean="0">
                <a:latin typeface="Times New Roman" pitchFamily="18" charset="0"/>
                <a:cs typeface="Times New Roman" pitchFamily="18" charset="0"/>
              </a:rPr>
              <a:t>microti</a:t>
            </a:r>
            <a:r>
              <a:rPr lang="en-US" sz="2800" dirty="0" smtClean="0">
                <a:latin typeface="Times New Roman" pitchFamily="18" charset="0"/>
                <a:cs typeface="Times New Roman" pitchFamily="18" charset="0"/>
              </a:rPr>
              <a:t> (</a:t>
            </a:r>
            <a:r>
              <a:rPr lang="en-US" sz="2800" dirty="0" err="1" smtClean="0">
                <a:latin typeface="Times New Roman" pitchFamily="18" charset="0"/>
                <a:ea typeface="Calibri"/>
                <a:cs typeface="Times New Roman" pitchFamily="18" charset="0"/>
              </a:rPr>
              <a:t>Bebesia</a:t>
            </a:r>
            <a:r>
              <a:rPr lang="en-US" sz="2800" dirty="0" smtClean="0">
                <a:latin typeface="Times New Roman" pitchFamily="18" charset="0"/>
                <a:ea typeface="Calibri"/>
                <a:cs typeface="Times New Roman" pitchFamily="18" charset="0"/>
              </a:rPr>
              <a:t> </a:t>
            </a:r>
            <a:r>
              <a:rPr lang="en-US" sz="2800" dirty="0" err="1" smtClean="0">
                <a:latin typeface="Times New Roman" pitchFamily="18" charset="0"/>
                <a:ea typeface="Calibri"/>
                <a:cs typeface="Times New Roman" pitchFamily="18" charset="0"/>
              </a:rPr>
              <a:t>microti</a:t>
            </a:r>
            <a:r>
              <a:rPr lang="en-US" dirty="0" smtClean="0">
                <a:latin typeface="Times New Roman" pitchFamily="18" charset="0"/>
                <a:ea typeface="Calibri"/>
                <a:cs typeface="Times New Roman" pitchFamily="18" charset="0"/>
              </a:rPr>
              <a:t>)</a:t>
            </a:r>
            <a:endParaRPr lang="en-US" dirty="0" smtClean="0">
              <a:latin typeface="Times New Roman" pitchFamily="18" charset="0"/>
              <a:cs typeface="Times New Roman" pitchFamily="18" charset="0"/>
            </a:endParaRPr>
          </a:p>
        </p:txBody>
      </p:sp>
      <p:pic>
        <p:nvPicPr>
          <p:cNvPr id="4" name="Picture 6" descr="http://lib.jiangnan.edu.cn/ASM/242.jpg"/>
          <p:cNvPicPr>
            <a:picLocks noChangeAspect="1" noChangeArrowheads="1"/>
          </p:cNvPicPr>
          <p:nvPr/>
        </p:nvPicPr>
        <p:blipFill>
          <a:blip r:embed="rId2" cstate="print"/>
          <a:srcRect/>
          <a:stretch>
            <a:fillRect/>
          </a:stretch>
        </p:blipFill>
        <p:spPr bwMode="auto">
          <a:xfrm>
            <a:off x="255270" y="4581128"/>
            <a:ext cx="2686050" cy="1929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8" descr="http://www.malariasite.com/malaria/Pk_rings_thin.jpg"/>
          <p:cNvPicPr>
            <a:picLocks noChangeAspect="1" noChangeArrowheads="1"/>
          </p:cNvPicPr>
          <p:nvPr/>
        </p:nvPicPr>
        <p:blipFill>
          <a:blip r:embed="rId3" cstate="print"/>
          <a:srcRect/>
          <a:stretch>
            <a:fillRect/>
          </a:stretch>
        </p:blipFill>
        <p:spPr bwMode="auto">
          <a:xfrm>
            <a:off x="3277334" y="4653136"/>
            <a:ext cx="2743870"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9"/>
          <p:cNvPicPr>
            <a:picLocks noChangeAspect="1" noChangeArrowheads="1"/>
          </p:cNvPicPr>
          <p:nvPr/>
        </p:nvPicPr>
        <p:blipFill>
          <a:blip r:embed="rId4" cstate="print"/>
          <a:srcRect/>
          <a:stretch>
            <a:fillRect/>
          </a:stretch>
        </p:blipFill>
        <p:spPr bwMode="auto">
          <a:xfrm>
            <a:off x="6278880" y="4365104"/>
            <a:ext cx="2743201"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71800" y="908720"/>
            <a:ext cx="3672408" cy="584775"/>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rPr>
              <a:t>Malaria</a:t>
            </a:r>
          </a:p>
        </p:txBody>
      </p:sp>
      <p:pic>
        <p:nvPicPr>
          <p:cNvPr id="3" name="Picture 6"/>
          <p:cNvPicPr>
            <a:picLocks noChangeAspect="1" noChangeArrowheads="1"/>
          </p:cNvPicPr>
          <p:nvPr/>
        </p:nvPicPr>
        <p:blipFill>
          <a:blip r:embed="rId2" cstate="print"/>
          <a:srcRect/>
          <a:stretch>
            <a:fillRect/>
          </a:stretch>
        </p:blipFill>
        <p:spPr bwMode="auto">
          <a:xfrm>
            <a:off x="864870" y="1500174"/>
            <a:ext cx="3790277" cy="414340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4" name="Picture 5"/>
          <p:cNvPicPr>
            <a:picLocks noChangeAspect="1" noChangeArrowheads="1"/>
          </p:cNvPicPr>
          <p:nvPr/>
        </p:nvPicPr>
        <p:blipFill>
          <a:blip r:embed="rId3" cstate="print"/>
          <a:srcRect/>
          <a:stretch>
            <a:fillRect/>
          </a:stretch>
        </p:blipFill>
        <p:spPr bwMode="auto">
          <a:xfrm>
            <a:off x="4846320" y="1500174"/>
            <a:ext cx="3962399" cy="414340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836712"/>
            <a:ext cx="6912768" cy="523220"/>
          </a:xfrm>
          <a:prstGeom prst="rect">
            <a:avLst/>
          </a:prstGeom>
        </p:spPr>
        <p:txBody>
          <a:bodyPr wrap="square">
            <a:spAutoFit/>
          </a:bodyPr>
          <a:lstStyle/>
          <a:p>
            <a:pPr algn="l"/>
            <a:r>
              <a:rPr lang="en-US" sz="2800" b="1" dirty="0" smtClean="0">
                <a:solidFill>
                  <a:srgbClr val="FF0000"/>
                </a:solidFill>
              </a:rPr>
              <a:t>III -Variation In Erythrocyte Color</a:t>
            </a:r>
            <a:endParaRPr lang="ar-SA" sz="2800" dirty="0">
              <a:solidFill>
                <a:srgbClr val="FF0000"/>
              </a:solidFill>
            </a:endParaRPr>
          </a:p>
        </p:txBody>
      </p:sp>
      <p:sp>
        <p:nvSpPr>
          <p:cNvPr id="1025" name="Rectangle 1"/>
          <p:cNvSpPr>
            <a:spLocks noChangeArrowheads="1"/>
          </p:cNvSpPr>
          <p:nvPr/>
        </p:nvSpPr>
        <p:spPr bwMode="auto">
          <a:xfrm>
            <a:off x="0" y="1507513"/>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normal erythrocyte has a pinkish-red color with a slightly lighter-colored center (central pallor) when stained with a blood stain, such as Wright.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color of the erythrocyte is representative of hemoglobin concentration in the cell.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-Under normal conditions, when the color, central pallor, and hemoglobin are proportional, the erythrocyte is referred to as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Normochromic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667190"/>
            <a:ext cx="9144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RBC Color</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GB" sz="2800" b="0"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the central area (1/3 of the cell) is white, while buff-</a:t>
            </a:r>
            <a:r>
              <a:rPr kumimoji="0" lang="en-GB" sz="2800" b="0" i="0"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colored</a:t>
            </a:r>
            <a:r>
              <a:rPr kumimoji="0" lang="en-GB" sz="2800" b="0"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r>
              <a:rPr kumimoji="0" lang="en-GB" sz="2800" b="0" i="0"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hemoglobin</a:t>
            </a:r>
            <a:r>
              <a:rPr kumimoji="0" lang="en-GB" sz="2800" b="0"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is visible in the outer 2/3 of the cell</a:t>
            </a:r>
            <a:r>
              <a:rPr kumimoji="0" lang="en-GB"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38" name="Rectangle 2"/>
          <p:cNvSpPr>
            <a:spLocks noChangeArrowheads="1"/>
          </p:cNvSpPr>
          <p:nvPr/>
        </p:nvSpPr>
        <p:spPr bwMode="auto">
          <a:xfrm>
            <a:off x="0" y="2111825"/>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GB" sz="2800"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The MCHC (32-36 gm/dl) is the index value which is used to verify the presence of adequate </a:t>
            </a:r>
            <a:r>
              <a:rPr kumimoji="0" lang="en-GB" sz="2800" b="0"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hemoglobin</a:t>
            </a:r>
            <a:r>
              <a:rPr kumimoji="0" lang="en-GB" sz="2800"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concentration in the cells visible on the peripheral smear</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 decreased amount of </a:t>
            </a:r>
            <a:r>
              <a:rPr kumimoji="0" lang="en-GB"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hemoglobin</a:t>
            </a:r>
            <a:r>
              <a:rPr kumimoji="0" lang="en-GB"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is referred to as </a:t>
            </a:r>
            <a:r>
              <a:rPr kumimoji="0" lang="en-GB"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hypochromasia</a:t>
            </a:r>
            <a:r>
              <a:rPr kumimoji="0" lang="en-GB"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or </a:t>
            </a:r>
            <a:r>
              <a:rPr kumimoji="0" lang="en-GB"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hypochromia</a:t>
            </a:r>
            <a:r>
              <a:rPr kumimoji="0" lang="en-GB"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GB" sz="28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MCHC values of 30% or less reflect this condition.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a:t>
            </a:r>
            <a:r>
              <a:rPr kumimoji="0" lang="en-GB" sz="2800" b="0" i="0" u="none" strike="noStrike" cap="none" normalizeH="0" baseline="0" dirty="0" err="1" smtClean="0">
                <a:ln>
                  <a:noFill/>
                </a:ln>
                <a:solidFill>
                  <a:schemeClr val="accent2">
                    <a:lumMod val="75000"/>
                  </a:schemeClr>
                </a:solidFill>
                <a:effectLst/>
                <a:latin typeface="Times New Roman" pitchFamily="18" charset="0"/>
                <a:ea typeface="Calibri" pitchFamily="34" charset="0"/>
                <a:cs typeface="Times New Roman" pitchFamily="18" charset="0"/>
              </a:rPr>
              <a:t>Hyperchromasia</a:t>
            </a:r>
            <a:r>
              <a:rPr kumimoji="0" lang="en-GB" sz="28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and </a:t>
            </a:r>
            <a:r>
              <a:rPr kumimoji="0" lang="en-GB" sz="2800" b="0" i="0" u="none" strike="noStrike" cap="none" normalizeH="0" baseline="0" dirty="0" err="1" smtClean="0">
                <a:ln>
                  <a:noFill/>
                </a:ln>
                <a:solidFill>
                  <a:schemeClr val="accent2">
                    <a:lumMod val="75000"/>
                  </a:schemeClr>
                </a:solidFill>
                <a:effectLst/>
                <a:latin typeface="Times New Roman" pitchFamily="18" charset="0"/>
                <a:ea typeface="Calibri" pitchFamily="34" charset="0"/>
                <a:cs typeface="Times New Roman" pitchFamily="18" charset="0"/>
              </a:rPr>
              <a:t>hyperchromia</a:t>
            </a:r>
            <a:r>
              <a:rPr kumimoji="0" lang="en-GB" sz="28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refer to a hypothetical situation rather than an actual occurrence. </a:t>
            </a:r>
            <a:endParaRPr kumimoji="0" lang="en-GB" sz="28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620688"/>
            <a:ext cx="8064896" cy="3305520"/>
          </a:xfrm>
          <a:prstGeom prst="rect">
            <a:avLst/>
          </a:prstGeom>
        </p:spPr>
        <p:txBody>
          <a:bodyPr wrap="square">
            <a:spAutoFit/>
          </a:bodyPr>
          <a:lstStyle/>
          <a:p>
            <a:pPr algn="l">
              <a:lnSpc>
                <a:spcPct val="90000"/>
              </a:lnSpc>
              <a:buFont typeface="Wingdings" pitchFamily="2" charset="2"/>
              <a:buNone/>
            </a:pPr>
            <a:r>
              <a:rPr lang="en-US" sz="3600" b="1" dirty="0" smtClean="0">
                <a:solidFill>
                  <a:srgbClr val="FF0000"/>
                </a:solidFill>
                <a:latin typeface="+mj-lt"/>
              </a:rPr>
              <a:t>Variation in color</a:t>
            </a:r>
            <a:r>
              <a:rPr lang="en-US" sz="2800" b="1" u="sng" dirty="0" smtClean="0">
                <a:solidFill>
                  <a:schemeClr val="hlink"/>
                </a:solidFill>
                <a:latin typeface="+mj-lt"/>
              </a:rPr>
              <a:t> </a:t>
            </a:r>
          </a:p>
          <a:p>
            <a:pPr algn="l">
              <a:lnSpc>
                <a:spcPct val="90000"/>
              </a:lnSpc>
              <a:buFont typeface="Wingdings" pitchFamily="2" charset="2"/>
              <a:buNone/>
            </a:pPr>
            <a:endParaRPr lang="en-US" sz="2800" b="1" u="sng" dirty="0" smtClean="0">
              <a:solidFill>
                <a:schemeClr val="hlink"/>
              </a:solidFill>
              <a:latin typeface="+mj-lt"/>
            </a:endParaRPr>
          </a:p>
          <a:p>
            <a:pPr algn="l">
              <a:lnSpc>
                <a:spcPct val="90000"/>
              </a:lnSpc>
              <a:buFont typeface="Wingdings" pitchFamily="2" charset="2"/>
              <a:buNone/>
            </a:pPr>
            <a:r>
              <a:rPr lang="en-US" sz="2800" b="1" u="sng" dirty="0" err="1" smtClean="0">
                <a:solidFill>
                  <a:schemeClr val="hlink"/>
                </a:solidFill>
                <a:latin typeface="+mj-lt"/>
              </a:rPr>
              <a:t>Hypochromic</a:t>
            </a:r>
            <a:r>
              <a:rPr lang="en-US" sz="2800" dirty="0" smtClean="0">
                <a:solidFill>
                  <a:schemeClr val="tx2"/>
                </a:solidFill>
                <a:latin typeface="+mj-lt"/>
              </a:rPr>
              <a:t>:</a:t>
            </a:r>
            <a:r>
              <a:rPr lang="en-US" sz="2800" dirty="0" smtClean="0">
                <a:latin typeface="+mj-lt"/>
              </a:rPr>
              <a:t> </a:t>
            </a:r>
          </a:p>
          <a:p>
            <a:pPr algn="l">
              <a:lnSpc>
                <a:spcPct val="90000"/>
              </a:lnSpc>
              <a:buFont typeface="Wingdings" pitchFamily="2" charset="2"/>
              <a:buNone/>
            </a:pPr>
            <a:r>
              <a:rPr lang="en-US" sz="2800" dirty="0" smtClean="0">
                <a:latin typeface="+mj-lt"/>
              </a:rPr>
              <a:t>A descriptive term applied to a red blood cell with a decreased concentration of hemoglobin.</a:t>
            </a:r>
          </a:p>
          <a:p>
            <a:pPr algn="l">
              <a:lnSpc>
                <a:spcPct val="90000"/>
              </a:lnSpc>
              <a:buFont typeface="Wingdings" pitchFamily="2" charset="2"/>
              <a:buNone/>
            </a:pPr>
            <a:r>
              <a:rPr lang="en-US" sz="2800" b="1" u="sng" dirty="0" err="1" smtClean="0">
                <a:solidFill>
                  <a:schemeClr val="hlink"/>
                </a:solidFill>
                <a:latin typeface="+mj-lt"/>
              </a:rPr>
              <a:t>Normochromic</a:t>
            </a:r>
            <a:r>
              <a:rPr lang="en-US" sz="2800" b="1" dirty="0" smtClean="0">
                <a:solidFill>
                  <a:schemeClr val="hlink"/>
                </a:solidFill>
                <a:latin typeface="+mj-lt"/>
              </a:rPr>
              <a:t>:</a:t>
            </a:r>
            <a:r>
              <a:rPr lang="en-US" sz="2800" b="1" dirty="0" smtClean="0">
                <a:latin typeface="+mj-lt"/>
              </a:rPr>
              <a:t> </a:t>
            </a:r>
          </a:p>
          <a:p>
            <a:pPr algn="l">
              <a:lnSpc>
                <a:spcPct val="90000"/>
              </a:lnSpc>
              <a:buFont typeface="Wingdings" pitchFamily="2" charset="2"/>
              <a:buNone/>
            </a:pPr>
            <a:r>
              <a:rPr lang="en-US" sz="2800" dirty="0" smtClean="0">
                <a:latin typeface="+mj-lt"/>
              </a:rPr>
              <a:t>A descriptive term applied to a red blood cell with a normal concentration of hemoglobin.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455785"/>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1-Hypochromia</a:t>
            </a:r>
            <a:endParaRPr kumimoji="0" lang="en-US" sz="3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Increased central pallor and decreased hemoglobin concentration, the central pallor occupies more than the normal third of the red cell diameter.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Found in </a:t>
            </a:r>
            <a:endParaRPr kumimoji="0" lang="en-US" sz="32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-Iron deficiency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Thalassaemia</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-any of the conditions leading</a:t>
            </a:r>
            <a:r>
              <a:rPr kumimoji="0" lang="en-US" sz="3200" b="0" i="0" u="none" strike="noStrike" cap="none" normalizeH="0" baseline="0" dirty="0" smtClean="0">
                <a:ln>
                  <a:noFill/>
                </a:ln>
                <a:solidFill>
                  <a:srgbClr val="000000"/>
                </a:solidFill>
                <a:effectLst/>
                <a:latin typeface="Times New Roman" pitchFamily="18" charset="0"/>
                <a:ea typeface="+mn-ea"/>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Microcytosis</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0" y="175908"/>
            <a:ext cx="9144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rgbClr val="FF0000"/>
                </a:solidFill>
                <a:effectLst/>
                <a:latin typeface="Times New Roman" pitchFamily="18" charset="0"/>
                <a:ea typeface="+mn-ea" charset="0"/>
                <a:cs typeface="Times New Roman" pitchFamily="18" charset="0"/>
              </a:rPr>
              <a:t> </a:t>
            </a:r>
            <a:r>
              <a:rPr kumimoji="0" lang="en-US" sz="4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Hyperchromia</a:t>
            </a:r>
            <a:r>
              <a:rPr kumimoji="0" lang="en-US"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en-US" sz="4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Polychromasia</a:t>
            </a:r>
            <a:endParaRPr kumimoji="0" lang="en-US" sz="4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Red cells stain shades of blue-gray as a consequence of uptake of both eosin (by hemoglobin) and basic dyes (by residual ribosomal RNA). Often slightly larger than normal red cells and round in shape - round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macrocytosis</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586" name="Rectangle 2"/>
          <p:cNvSpPr>
            <a:spLocks noChangeArrowheads="1"/>
          </p:cNvSpPr>
          <p:nvPr/>
        </p:nvSpPr>
        <p:spPr bwMode="auto">
          <a:xfrm>
            <a:off x="0" y="3623285"/>
            <a:ext cx="91440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Found in</a:t>
            </a:r>
            <a:endParaRPr kumimoji="0" lang="en-US" sz="28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Any situation with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reticulocytosis</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 example bleeding,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hemolysis</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response to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heamatinic</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factor replacement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5" y="764704"/>
            <a:ext cx="5692904" cy="584775"/>
          </a:xfrm>
          <a:prstGeom prst="rect">
            <a:avLst/>
          </a:prstGeom>
        </p:spPr>
        <p:txBody>
          <a:bodyPr wrap="square">
            <a:spAutoFit/>
          </a:bodyPr>
          <a:lstStyle/>
          <a:p>
            <a:pPr algn="l"/>
            <a:r>
              <a:rPr lang="en-US" sz="3200" dirty="0" err="1" smtClean="0">
                <a:solidFill>
                  <a:srgbClr val="7030A0"/>
                </a:solidFill>
                <a:latin typeface="+mj-lt"/>
              </a:rPr>
              <a:t>Anisocytosis</a:t>
            </a:r>
            <a:r>
              <a:rPr lang="en-US" sz="3200" dirty="0" smtClean="0">
                <a:solidFill>
                  <a:srgbClr val="7030A0"/>
                </a:solidFill>
                <a:latin typeface="+mj-lt"/>
              </a:rPr>
              <a:t>: Variation in Size</a:t>
            </a:r>
            <a:endParaRPr lang="ar-SA" sz="3200" dirty="0">
              <a:solidFill>
                <a:srgbClr val="7030A0"/>
              </a:solidFill>
              <a:latin typeface="+mj-lt"/>
            </a:endParaRPr>
          </a:p>
        </p:txBody>
      </p:sp>
      <p:pic>
        <p:nvPicPr>
          <p:cNvPr id="3" name="Picture 9" descr="Micro2 Micro-Hypo.JPEG                                         00000002Heme PX 5/30                   B545BFC0:"/>
          <p:cNvPicPr>
            <a:picLocks noChangeAspect="1" noChangeArrowheads="1"/>
          </p:cNvPicPr>
          <p:nvPr/>
        </p:nvPicPr>
        <p:blipFill>
          <a:blip r:embed="rId2" cstate="print">
            <a:lum bright="22000"/>
          </a:blip>
          <a:srcRect/>
          <a:stretch>
            <a:fillRect/>
          </a:stretch>
        </p:blipFill>
        <p:spPr bwMode="auto">
          <a:xfrm>
            <a:off x="0" y="2438400"/>
            <a:ext cx="4495800" cy="4419600"/>
          </a:xfrm>
          <a:prstGeom prst="rect">
            <a:avLst/>
          </a:prstGeom>
          <a:noFill/>
        </p:spPr>
      </p:pic>
      <p:pic>
        <p:nvPicPr>
          <p:cNvPr id="4" name="Picture 5" descr="Macro1 Macro.JPEG                                              00000002Heme PX 5/30                   B545BFC0:"/>
          <p:cNvPicPr>
            <a:picLocks noChangeAspect="1" noChangeArrowheads="1"/>
          </p:cNvPicPr>
          <p:nvPr/>
        </p:nvPicPr>
        <p:blipFill>
          <a:blip r:embed="rId3" cstate="print">
            <a:lum bright="10000"/>
          </a:blip>
          <a:srcRect/>
          <a:stretch>
            <a:fillRect/>
          </a:stretch>
        </p:blipFill>
        <p:spPr bwMode="auto">
          <a:xfrm>
            <a:off x="4495800" y="2446338"/>
            <a:ext cx="4648200" cy="4411662"/>
          </a:xfrm>
          <a:prstGeom prst="rect">
            <a:avLst/>
          </a:prstGeom>
          <a:noFill/>
        </p:spPr>
      </p:pic>
      <p:sp>
        <p:nvSpPr>
          <p:cNvPr id="5" name="مستطيل 4"/>
          <p:cNvSpPr/>
          <p:nvPr/>
        </p:nvSpPr>
        <p:spPr>
          <a:xfrm>
            <a:off x="611560" y="1988840"/>
            <a:ext cx="2016224" cy="523220"/>
          </a:xfrm>
          <a:prstGeom prst="rect">
            <a:avLst/>
          </a:prstGeom>
        </p:spPr>
        <p:txBody>
          <a:bodyPr wrap="square">
            <a:spAutoFit/>
          </a:bodyPr>
          <a:lstStyle/>
          <a:p>
            <a:pPr algn="ctr"/>
            <a:r>
              <a:rPr lang="en-US" sz="2800" dirty="0" err="1" smtClean="0">
                <a:solidFill>
                  <a:srgbClr val="7030A0"/>
                </a:solidFill>
              </a:rPr>
              <a:t>Microcytes</a:t>
            </a:r>
            <a:endParaRPr lang="en-US" sz="2800" dirty="0">
              <a:solidFill>
                <a:srgbClr val="7030A0"/>
              </a:solidFill>
            </a:endParaRPr>
          </a:p>
        </p:txBody>
      </p:sp>
      <p:sp>
        <p:nvSpPr>
          <p:cNvPr id="6" name="مستطيل 5"/>
          <p:cNvSpPr/>
          <p:nvPr/>
        </p:nvSpPr>
        <p:spPr>
          <a:xfrm>
            <a:off x="5940152" y="1916832"/>
            <a:ext cx="2088232" cy="523220"/>
          </a:xfrm>
          <a:prstGeom prst="rect">
            <a:avLst/>
          </a:prstGeom>
        </p:spPr>
        <p:txBody>
          <a:bodyPr wrap="square">
            <a:spAutoFit/>
          </a:bodyPr>
          <a:lstStyle/>
          <a:p>
            <a:pPr algn="ctr"/>
            <a:r>
              <a:rPr lang="en-US" sz="2800" dirty="0" err="1" smtClean="0">
                <a:solidFill>
                  <a:srgbClr val="7030A0"/>
                </a:solidFill>
              </a:rPr>
              <a:t>Macrocytes</a:t>
            </a:r>
            <a:endParaRPr lang="en-US" sz="2800" dirty="0">
              <a:solidFill>
                <a:srgbClr val="7030A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600513"/>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What Abnormal Results Mean</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test is used to diagnose the cause of anemia. The following are the types of anemia and their causes: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Normocytic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normochromic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(NC/NC) anemia is caused by sudden blood loss, prosthetic heart valves, sepsis, tumor, long-term disease or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aplastic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anemia.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Microcytic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hypochromic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anemia is caused by iron deficiency, lead poisoning, or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thalassemia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Microcytic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normochromic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anemia results from a deficiency of the hormone erythropoietin from kidney failure.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Macrocytic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normochromic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anemia results from chemotherapy,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folate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deficiency, or vitamin B-12 deficiency</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268759"/>
            <a:ext cx="8280920" cy="4893647"/>
          </a:xfrm>
          <a:prstGeom prst="rect">
            <a:avLst/>
          </a:prstGeom>
        </p:spPr>
        <p:txBody>
          <a:bodyPr wrap="square">
            <a:spAutoFit/>
          </a:bodyPr>
          <a:lstStyle/>
          <a:p>
            <a:pPr algn="l" rtl="0"/>
            <a:r>
              <a:rPr lang="en-US" sz="2400" b="1" dirty="0" smtClean="0">
                <a:solidFill>
                  <a:srgbClr val="FF0000"/>
                </a:solidFill>
              </a:rPr>
              <a:t>G6PD</a:t>
            </a:r>
            <a:r>
              <a:rPr lang="en-US" sz="2400" dirty="0" smtClean="0"/>
              <a:t>: This </a:t>
            </a:r>
            <a:r>
              <a:rPr lang="en-US" sz="2400" dirty="0"/>
              <a:t>enzyme participates in the pentose phosphate pathway (see image), a metabolic pathway that supplies reducing energy to cells (such as erythrocytes) by maintaining the level of the co-enzyme </a:t>
            </a:r>
            <a:r>
              <a:rPr lang="en-US" sz="2400" dirty="0" err="1"/>
              <a:t>nicotinamide</a:t>
            </a:r>
            <a:r>
              <a:rPr lang="en-US" sz="2400" dirty="0"/>
              <a:t> adenine dinucleotide phosphate (NADPH). The NADPH in turn maintains the level of glutathione in these cells that helps protect the red blood cells against oxidative damage from compounds like hydrogen peroxide.[1] Of greater quantitative importance is the production of NADPH for tissues involved in biosynthesis of fatty acids or </a:t>
            </a:r>
            <a:r>
              <a:rPr lang="en-US" sz="2400" dirty="0" err="1"/>
              <a:t>isoprenoids</a:t>
            </a:r>
            <a:r>
              <a:rPr lang="en-US" sz="2400" dirty="0"/>
              <a:t>, such as the liver, mammary glands, adipose tissue, and the adrenal glands. G6PD reduces NADP+ to NADPH while oxidizing glucose-6-phosphate</a:t>
            </a:r>
            <a:endParaRPr lang="ar-IQ" sz="2400" dirty="0"/>
          </a:p>
        </p:txBody>
      </p:sp>
    </p:spTree>
    <p:extLst>
      <p:ext uri="{BB962C8B-B14F-4D97-AF65-F5344CB8AC3E}">
        <p14:creationId xmlns:p14="http://schemas.microsoft.com/office/powerpoint/2010/main" val="14094614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692696"/>
            <a:ext cx="8208912" cy="5262979"/>
          </a:xfrm>
          <a:prstGeom prst="rect">
            <a:avLst/>
          </a:prstGeom>
        </p:spPr>
        <p:txBody>
          <a:bodyPr wrap="square">
            <a:spAutoFit/>
          </a:bodyPr>
          <a:lstStyle/>
          <a:p>
            <a:pPr algn="l" rtl="0"/>
            <a:r>
              <a:rPr lang="en-US" sz="2800" b="1" dirty="0">
                <a:solidFill>
                  <a:srgbClr val="FF0000"/>
                </a:solidFill>
              </a:rPr>
              <a:t>G6PD</a:t>
            </a:r>
            <a:r>
              <a:rPr lang="en-US" sz="2800" dirty="0"/>
              <a:t> is remarkable for its genetic diversity. Many variants of G6PD, mostly produced from missense mutations, have been described with wide-ranging levels of enzyme activity and associated clinical symptoms. Two transcript variants encoding different isoforms have been found for this gene.[18]Glucose-6-phosphate dehydrogenase deficiency is very common worldwide, and causes acute hemolytic anemia in the presence of simple infection, ingestion of fava beans, or reaction with certain medicines, antibiotics, antipyretics, and </a:t>
            </a:r>
            <a:r>
              <a:rPr lang="en-US" sz="2800" dirty="0" err="1"/>
              <a:t>antimalarials</a:t>
            </a:r>
            <a:r>
              <a:rPr lang="en-US" sz="2800" dirty="0"/>
              <a:t>.[3]</a:t>
            </a:r>
            <a:endParaRPr lang="ar-IQ" sz="2800" dirty="0"/>
          </a:p>
        </p:txBody>
      </p:sp>
    </p:spTree>
    <p:extLst>
      <p:ext uri="{BB962C8B-B14F-4D97-AF65-F5344CB8AC3E}">
        <p14:creationId xmlns:p14="http://schemas.microsoft.com/office/powerpoint/2010/main" val="6680188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1520" y="836712"/>
            <a:ext cx="8568952" cy="5016758"/>
          </a:xfrm>
          <a:prstGeom prst="rect">
            <a:avLst/>
          </a:prstGeom>
          <a:noFill/>
        </p:spPr>
        <p:txBody>
          <a:bodyPr wrap="square" rtlCol="1">
            <a:spAutoFit/>
          </a:bodyPr>
          <a:lstStyle/>
          <a:p>
            <a:pPr algn="l" rtl="0"/>
            <a:r>
              <a:rPr lang="en-US" sz="2000" b="1" dirty="0" smtClean="0"/>
              <a:t>Q1/Fill in the blanks </a:t>
            </a:r>
            <a:r>
              <a:rPr lang="en-US" sz="2000" dirty="0" smtClean="0"/>
              <a:t>:</a:t>
            </a:r>
          </a:p>
          <a:p>
            <a:pPr algn="l" rtl="0"/>
            <a:r>
              <a:rPr lang="en-US" sz="2000" dirty="0"/>
              <a:t> </a:t>
            </a:r>
            <a:r>
              <a:rPr lang="en-US" sz="2000" dirty="0" smtClean="0"/>
              <a:t>  1- Red cells are smaller than a nucleus of the lymphocyte called ________ .</a:t>
            </a:r>
          </a:p>
          <a:p>
            <a:pPr algn="l" rtl="0"/>
            <a:r>
              <a:rPr lang="en-US" sz="2000" dirty="0"/>
              <a:t> </a:t>
            </a:r>
            <a:r>
              <a:rPr lang="en-US" sz="2000" dirty="0" smtClean="0"/>
              <a:t>  2-pathological conditions for </a:t>
            </a:r>
            <a:r>
              <a:rPr lang="en-US" sz="2000" dirty="0" err="1" smtClean="0"/>
              <a:t>Macrocytosis</a:t>
            </a:r>
            <a:r>
              <a:rPr lang="en-US" sz="2000" dirty="0" smtClean="0"/>
              <a:t>  _________ ,_________ .</a:t>
            </a:r>
          </a:p>
          <a:p>
            <a:pPr algn="l" rtl="0"/>
            <a:r>
              <a:rPr lang="en-US" sz="2000" dirty="0"/>
              <a:t> </a:t>
            </a:r>
            <a:r>
              <a:rPr lang="en-US" sz="2000" dirty="0" smtClean="0"/>
              <a:t>  3-Red cells have long axis is twice the short axis called _________ .</a:t>
            </a:r>
          </a:p>
          <a:p>
            <a:pPr algn="l" rtl="0"/>
            <a:r>
              <a:rPr lang="en-US" sz="2000" dirty="0"/>
              <a:t> </a:t>
            </a:r>
            <a:r>
              <a:rPr lang="en-US" sz="2000" dirty="0" smtClean="0"/>
              <a:t>  4-The index value which used to adequate hemoglobin concentration ____.</a:t>
            </a:r>
          </a:p>
          <a:p>
            <a:pPr algn="l" rtl="0"/>
            <a:r>
              <a:rPr lang="en-US" sz="2000" dirty="0" smtClean="0"/>
              <a:t>   5-cause of </a:t>
            </a:r>
            <a:r>
              <a:rPr lang="en-US" sz="2000" dirty="0" err="1" smtClean="0"/>
              <a:t>rouleaux</a:t>
            </a:r>
            <a:r>
              <a:rPr lang="en-US" sz="2000" dirty="0" smtClean="0"/>
              <a:t> formation ______________ ,____________ .</a:t>
            </a:r>
          </a:p>
          <a:p>
            <a:pPr algn="l" rtl="0"/>
            <a:endParaRPr lang="en-US" sz="2000" dirty="0"/>
          </a:p>
          <a:p>
            <a:pPr algn="l" rtl="0"/>
            <a:r>
              <a:rPr lang="en-US" sz="2000" b="1" dirty="0" smtClean="0"/>
              <a:t>Q2/Give one feature of morphology for the cells:</a:t>
            </a:r>
          </a:p>
          <a:p>
            <a:pPr algn="l" rtl="0"/>
            <a:r>
              <a:rPr lang="en-US" sz="2000" dirty="0"/>
              <a:t> </a:t>
            </a:r>
            <a:r>
              <a:rPr lang="en-US" sz="2000" dirty="0" smtClean="0"/>
              <a:t>       1-Keratocytes</a:t>
            </a:r>
          </a:p>
          <a:p>
            <a:pPr algn="l" rtl="0"/>
            <a:r>
              <a:rPr lang="en-US" sz="2000" dirty="0"/>
              <a:t> </a:t>
            </a:r>
            <a:r>
              <a:rPr lang="en-US" sz="2000" dirty="0" smtClean="0"/>
              <a:t>      2- Blister cell</a:t>
            </a:r>
          </a:p>
          <a:p>
            <a:pPr algn="l" rtl="0"/>
            <a:r>
              <a:rPr lang="en-US" sz="2000" dirty="0"/>
              <a:t> </a:t>
            </a:r>
            <a:r>
              <a:rPr lang="en-US" sz="2000" dirty="0" smtClean="0"/>
              <a:t>      3-spherocyte</a:t>
            </a:r>
          </a:p>
          <a:p>
            <a:pPr algn="l" rtl="0"/>
            <a:r>
              <a:rPr lang="en-US" sz="2000" dirty="0"/>
              <a:t> </a:t>
            </a:r>
            <a:r>
              <a:rPr lang="en-US" sz="2000" dirty="0" smtClean="0"/>
              <a:t>     4- </a:t>
            </a:r>
            <a:r>
              <a:rPr lang="en-US" sz="2000" dirty="0" err="1" smtClean="0"/>
              <a:t>knizocyte</a:t>
            </a:r>
            <a:endParaRPr lang="en-US" sz="2000" dirty="0" smtClean="0"/>
          </a:p>
          <a:p>
            <a:pPr algn="l" rtl="0"/>
            <a:endParaRPr lang="en-US" sz="2000" dirty="0"/>
          </a:p>
          <a:p>
            <a:pPr algn="l" rtl="0"/>
            <a:r>
              <a:rPr lang="en-US" sz="2000" b="1" dirty="0" smtClean="0"/>
              <a:t>Q3/Write causes of the following :</a:t>
            </a:r>
          </a:p>
          <a:p>
            <a:pPr algn="l" rtl="0"/>
            <a:r>
              <a:rPr lang="en-US" sz="2000" dirty="0"/>
              <a:t> </a:t>
            </a:r>
            <a:r>
              <a:rPr lang="en-US" sz="2000" dirty="0" smtClean="0"/>
              <a:t>       1-G-6PD</a:t>
            </a:r>
          </a:p>
          <a:p>
            <a:pPr algn="l" rtl="0"/>
            <a:r>
              <a:rPr lang="en-US" sz="2000" dirty="0"/>
              <a:t> </a:t>
            </a:r>
            <a:r>
              <a:rPr lang="en-US" sz="2000" dirty="0" smtClean="0"/>
              <a:t>       2-Siderotic granules</a:t>
            </a:r>
            <a:endParaRPr lang="ar-IQ" sz="2000" dirty="0"/>
          </a:p>
        </p:txBody>
      </p:sp>
    </p:spTree>
    <p:extLst>
      <p:ext uri="{BB962C8B-B14F-4D97-AF65-F5344CB8AC3E}">
        <p14:creationId xmlns:p14="http://schemas.microsoft.com/office/powerpoint/2010/main" val="1144961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908720"/>
            <a:ext cx="7920880" cy="646331"/>
          </a:xfrm>
          <a:prstGeom prst="rect">
            <a:avLst/>
          </a:prstGeom>
        </p:spPr>
        <p:txBody>
          <a:bodyPr wrap="square">
            <a:spAutoFit/>
          </a:bodyPr>
          <a:lstStyle/>
          <a:p>
            <a:pPr algn="l"/>
            <a:r>
              <a:rPr lang="en-US" sz="3600" dirty="0" smtClean="0">
                <a:solidFill>
                  <a:srgbClr val="FF0000"/>
                </a:solidFill>
              </a:rPr>
              <a:t>Variation in shape</a:t>
            </a:r>
            <a:endParaRPr lang="ar-SA" sz="3600" dirty="0">
              <a:solidFill>
                <a:srgbClr val="FF0000"/>
              </a:solidFill>
            </a:endParaRPr>
          </a:p>
        </p:txBody>
      </p:sp>
      <p:sp>
        <p:nvSpPr>
          <p:cNvPr id="3" name="مستطيل 2"/>
          <p:cNvSpPr/>
          <p:nvPr/>
        </p:nvSpPr>
        <p:spPr>
          <a:xfrm>
            <a:off x="467544" y="1700808"/>
            <a:ext cx="4882137" cy="646331"/>
          </a:xfrm>
          <a:prstGeom prst="rect">
            <a:avLst/>
          </a:prstGeom>
        </p:spPr>
        <p:txBody>
          <a:bodyPr wrap="square">
            <a:spAutoFit/>
          </a:bodyPr>
          <a:lstStyle/>
          <a:p>
            <a:pPr algn="l"/>
            <a:r>
              <a:rPr lang="en-US" sz="3600" dirty="0" err="1" smtClean="0">
                <a:solidFill>
                  <a:srgbClr val="C00000"/>
                </a:solidFill>
              </a:rPr>
              <a:t>Poikilocytosis</a:t>
            </a:r>
            <a:endParaRPr lang="ar-SA" sz="3600"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2492896"/>
            <a:ext cx="6696744" cy="3600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1" y="764704"/>
            <a:ext cx="5987732" cy="584775"/>
          </a:xfrm>
          <a:prstGeom prst="rect">
            <a:avLst/>
          </a:prstGeom>
        </p:spPr>
        <p:txBody>
          <a:bodyPr wrap="square">
            <a:spAutoFit/>
          </a:bodyPr>
          <a:lstStyle/>
          <a:p>
            <a:pPr algn="l"/>
            <a:r>
              <a:rPr lang="en-US" sz="3200" dirty="0" err="1" smtClean="0">
                <a:solidFill>
                  <a:srgbClr val="7030A0"/>
                </a:solidFill>
              </a:rPr>
              <a:t>Poikilocytosis</a:t>
            </a:r>
            <a:r>
              <a:rPr lang="en-US" sz="3200" dirty="0" smtClean="0">
                <a:solidFill>
                  <a:srgbClr val="7030A0"/>
                </a:solidFill>
              </a:rPr>
              <a:t>: Abnormal Shape</a:t>
            </a:r>
            <a:endParaRPr lang="ar-SA" sz="3200" dirty="0">
              <a:solidFill>
                <a:srgbClr val="7030A0"/>
              </a:solidFill>
            </a:endParaRPr>
          </a:p>
        </p:txBody>
      </p:sp>
      <p:pic>
        <p:nvPicPr>
          <p:cNvPr id="3" name="Picture 6" descr="Thal1 Poik.JPEG                                                00000002Heme PX 5/30                   B545BFC0:"/>
          <p:cNvPicPr>
            <a:picLocks noChangeAspect="1" noChangeArrowheads="1"/>
          </p:cNvPicPr>
          <p:nvPr/>
        </p:nvPicPr>
        <p:blipFill>
          <a:blip r:embed="rId2" cstate="print">
            <a:lum contrast="6000"/>
          </a:blip>
          <a:srcRect/>
          <a:stretch>
            <a:fillRect/>
          </a:stretch>
        </p:blipFill>
        <p:spPr bwMode="auto">
          <a:xfrm>
            <a:off x="0" y="2438400"/>
            <a:ext cx="4648200" cy="4419600"/>
          </a:xfrm>
          <a:prstGeom prst="rect">
            <a:avLst/>
          </a:prstGeom>
          <a:noFill/>
        </p:spPr>
      </p:pic>
      <p:pic>
        <p:nvPicPr>
          <p:cNvPr id="4" name="Picture 4" descr="Micro1 Hypo.JPEG                                               00000002Heme PX 5/30                   B545BFC0:"/>
          <p:cNvPicPr>
            <a:picLocks noChangeAspect="1" noChangeArrowheads="1"/>
          </p:cNvPicPr>
          <p:nvPr/>
        </p:nvPicPr>
        <p:blipFill>
          <a:blip r:embed="rId3" cstate="print">
            <a:lum contrast="6000"/>
          </a:blip>
          <a:srcRect/>
          <a:stretch>
            <a:fillRect/>
          </a:stretch>
        </p:blipFill>
        <p:spPr bwMode="auto">
          <a:xfrm>
            <a:off x="4648200" y="2438400"/>
            <a:ext cx="4495800" cy="4419600"/>
          </a:xfrm>
          <a:prstGeom prst="rect">
            <a:avLst/>
          </a:prstGeom>
          <a:noFill/>
        </p:spPr>
      </p:pic>
      <p:sp>
        <p:nvSpPr>
          <p:cNvPr id="5" name="مستطيل 4"/>
          <p:cNvSpPr/>
          <p:nvPr/>
        </p:nvSpPr>
        <p:spPr>
          <a:xfrm>
            <a:off x="611561" y="1772816"/>
            <a:ext cx="1944215" cy="461665"/>
          </a:xfrm>
          <a:prstGeom prst="rect">
            <a:avLst/>
          </a:prstGeom>
        </p:spPr>
        <p:txBody>
          <a:bodyPr wrap="square">
            <a:spAutoFit/>
          </a:bodyPr>
          <a:lstStyle/>
          <a:p>
            <a:r>
              <a:rPr lang="en-US" sz="2400" dirty="0" smtClean="0">
                <a:solidFill>
                  <a:srgbClr val="7030A0"/>
                </a:solidFill>
              </a:rPr>
              <a:t>Target Cells</a:t>
            </a:r>
            <a:endParaRPr lang="en-US" sz="2400" dirty="0">
              <a:solidFill>
                <a:srgbClr val="7030A0"/>
              </a:solidFill>
            </a:endParaRPr>
          </a:p>
        </p:txBody>
      </p:sp>
      <p:sp>
        <p:nvSpPr>
          <p:cNvPr id="6" name="مستطيل 5"/>
          <p:cNvSpPr/>
          <p:nvPr/>
        </p:nvSpPr>
        <p:spPr>
          <a:xfrm>
            <a:off x="3796980" y="1916832"/>
            <a:ext cx="4735460" cy="461665"/>
          </a:xfrm>
          <a:prstGeom prst="rect">
            <a:avLst/>
          </a:prstGeom>
        </p:spPr>
        <p:txBody>
          <a:bodyPr wrap="square">
            <a:spAutoFit/>
          </a:bodyPr>
          <a:lstStyle/>
          <a:p>
            <a:r>
              <a:rPr lang="en-US" sz="2400" dirty="0" err="1" smtClean="0">
                <a:solidFill>
                  <a:srgbClr val="7030A0"/>
                </a:solidFill>
              </a:rPr>
              <a:t>Hypochromic</a:t>
            </a:r>
            <a:endParaRPr lang="en-US" sz="2400"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764705"/>
            <a:ext cx="8208912" cy="523220"/>
          </a:xfrm>
          <a:prstGeom prst="rect">
            <a:avLst/>
          </a:prstGeom>
        </p:spPr>
        <p:txBody>
          <a:bodyPr wrap="square">
            <a:spAutoFit/>
          </a:bodyPr>
          <a:lstStyle/>
          <a:p>
            <a:pPr algn="l"/>
            <a:r>
              <a:rPr lang="en-US" sz="2800" b="1" dirty="0" smtClean="0">
                <a:solidFill>
                  <a:srgbClr val="C00000"/>
                </a:solidFill>
                <a:latin typeface="+mj-lt"/>
              </a:rPr>
              <a:t>1-Variation in erythrocyte size (</a:t>
            </a:r>
            <a:r>
              <a:rPr lang="en-US" sz="2800" b="1" dirty="0" err="1" smtClean="0">
                <a:solidFill>
                  <a:srgbClr val="C00000"/>
                </a:solidFill>
                <a:latin typeface="+mj-lt"/>
              </a:rPr>
              <a:t>anisocytosis</a:t>
            </a:r>
            <a:r>
              <a:rPr lang="en-US" sz="2800" b="1" dirty="0" smtClean="0">
                <a:solidFill>
                  <a:srgbClr val="C00000"/>
                </a:solidFill>
                <a:latin typeface="+mj-lt"/>
              </a:rPr>
              <a:t>)</a:t>
            </a:r>
            <a:r>
              <a:rPr lang="en-US" dirty="0" smtClean="0"/>
              <a:t> </a:t>
            </a:r>
            <a:endParaRPr lang="ar-SA" dirty="0"/>
          </a:p>
        </p:txBody>
      </p:sp>
      <p:sp>
        <p:nvSpPr>
          <p:cNvPr id="3" name="مستطيل 2"/>
          <p:cNvSpPr/>
          <p:nvPr/>
        </p:nvSpPr>
        <p:spPr>
          <a:xfrm>
            <a:off x="323528" y="1412777"/>
            <a:ext cx="8496944" cy="5432544"/>
          </a:xfrm>
          <a:prstGeom prst="rect">
            <a:avLst/>
          </a:prstGeom>
        </p:spPr>
        <p:txBody>
          <a:bodyPr wrap="square">
            <a:spAutoFit/>
          </a:bodyPr>
          <a:lstStyle/>
          <a:p>
            <a:pPr marL="609600" indent="-609600" algn="l">
              <a:buFont typeface="Wingdings" pitchFamily="2" charset="2"/>
              <a:buNone/>
            </a:pPr>
            <a:r>
              <a:rPr lang="en-US" sz="2400" b="1" u="sng" dirty="0" smtClean="0">
                <a:solidFill>
                  <a:schemeClr val="hlink"/>
                </a:solidFill>
                <a:latin typeface="+mj-lt"/>
              </a:rPr>
              <a:t>1-Microcytosis:</a:t>
            </a:r>
          </a:p>
          <a:p>
            <a:pPr marL="609600" indent="-609600" algn="l">
              <a:buFont typeface="Wingdings" pitchFamily="2" charset="2"/>
              <a:buNone/>
            </a:pPr>
            <a:r>
              <a:rPr lang="en-US" sz="2400" b="1" u="sng" dirty="0" smtClean="0">
                <a:solidFill>
                  <a:schemeClr val="folHlink"/>
                </a:solidFill>
                <a:latin typeface="+mj-lt"/>
              </a:rPr>
              <a:t>Morphology:</a:t>
            </a:r>
            <a:endParaRPr lang="en-US" sz="2400" dirty="0" smtClean="0">
              <a:solidFill>
                <a:schemeClr val="folHlink"/>
              </a:solidFill>
              <a:latin typeface="+mj-lt"/>
            </a:endParaRPr>
          </a:p>
          <a:p>
            <a:pPr marL="609600" indent="-609600" algn="l"/>
            <a:r>
              <a:rPr lang="en-US" sz="2400" dirty="0" smtClean="0">
                <a:latin typeface="+mj-lt"/>
              </a:rPr>
              <a:t>- Decrease in the red cell size. Red cells are smaller than ± 7µm in diameter. The nucleus of a small lymphocyte (± 8,µm) ,is</a:t>
            </a:r>
            <a:r>
              <a:rPr lang="en-US" sz="2400" dirty="0" smtClean="0"/>
              <a:t> a useful guide to the size of a red blood cell.</a:t>
            </a:r>
            <a:r>
              <a:rPr lang="en-US" sz="2400" dirty="0" smtClean="0">
                <a:latin typeface="+mj-lt"/>
              </a:rPr>
              <a:t> </a:t>
            </a:r>
            <a:r>
              <a:rPr lang="en-US" sz="2400" dirty="0" smtClean="0"/>
              <a:t>Smaller than a nucleus of the lymphocyte, central pallor is greater than 1/3 of the cell</a:t>
            </a:r>
            <a:endParaRPr lang="en-GB" sz="2400" dirty="0" smtClean="0"/>
          </a:p>
          <a:p>
            <a:pPr marL="609600" indent="-609600" algn="l">
              <a:buFont typeface="Wingdings" pitchFamily="2" charset="2"/>
              <a:buNone/>
            </a:pPr>
            <a:r>
              <a:rPr lang="en-US" sz="2400" dirty="0" smtClean="0">
                <a:latin typeface="+mj-lt"/>
              </a:rPr>
              <a:t>.</a:t>
            </a:r>
          </a:p>
          <a:p>
            <a:pPr marL="609600" indent="-609600" algn="l">
              <a:buFont typeface="Wingdings" pitchFamily="2" charset="2"/>
              <a:buNone/>
            </a:pPr>
            <a:r>
              <a:rPr lang="en-US" sz="2400" b="1" u="sng" dirty="0" smtClean="0">
                <a:solidFill>
                  <a:schemeClr val="folHlink"/>
                </a:solidFill>
                <a:latin typeface="+mj-lt"/>
              </a:rPr>
              <a:t>Found in:</a:t>
            </a:r>
            <a:endParaRPr lang="en-US" sz="2400" dirty="0" smtClean="0">
              <a:solidFill>
                <a:schemeClr val="folHlink"/>
              </a:solidFill>
              <a:latin typeface="+mj-lt"/>
            </a:endParaRPr>
          </a:p>
          <a:p>
            <a:pPr marL="609600" indent="-609600" algn="l">
              <a:buFont typeface="Wingdings" pitchFamily="2" charset="2"/>
              <a:buNone/>
            </a:pPr>
            <a:r>
              <a:rPr lang="en-US" sz="2400" dirty="0" smtClean="0">
                <a:latin typeface="+mj-lt"/>
              </a:rPr>
              <a:t>- Iron deficiency anemia.</a:t>
            </a:r>
            <a:br>
              <a:rPr lang="en-US" sz="2400" dirty="0" smtClean="0">
                <a:latin typeface="+mj-lt"/>
              </a:rPr>
            </a:br>
            <a:r>
              <a:rPr lang="en-US" sz="2400" dirty="0" smtClean="0">
                <a:latin typeface="+mj-lt"/>
              </a:rPr>
              <a:t>- </a:t>
            </a:r>
            <a:r>
              <a:rPr lang="en-US" sz="2400" dirty="0" err="1" smtClean="0">
                <a:latin typeface="+mj-lt"/>
              </a:rPr>
              <a:t>Thalassaemia</a:t>
            </a:r>
            <a:r>
              <a:rPr lang="en-US" sz="2400" dirty="0" smtClean="0">
                <a:latin typeface="+mj-lt"/>
              </a:rPr>
              <a:t>.</a:t>
            </a:r>
            <a:br>
              <a:rPr lang="en-US" sz="2400" dirty="0" smtClean="0">
                <a:latin typeface="+mj-lt"/>
              </a:rPr>
            </a:br>
            <a:r>
              <a:rPr lang="en-US" sz="2400" dirty="0" smtClean="0">
                <a:latin typeface="+mj-lt"/>
              </a:rPr>
              <a:t>- </a:t>
            </a:r>
            <a:r>
              <a:rPr lang="en-US" sz="2400" dirty="0" err="1" smtClean="0">
                <a:latin typeface="+mj-lt"/>
              </a:rPr>
              <a:t>Sideroblastic</a:t>
            </a:r>
            <a:r>
              <a:rPr lang="en-US" sz="2400" dirty="0" smtClean="0">
                <a:latin typeface="+mj-lt"/>
              </a:rPr>
              <a:t> anemia.</a:t>
            </a:r>
            <a:br>
              <a:rPr lang="en-US" sz="2400" dirty="0" smtClean="0">
                <a:latin typeface="+mj-lt"/>
              </a:rPr>
            </a:br>
            <a:r>
              <a:rPr lang="en-US" sz="2400" dirty="0" smtClean="0">
                <a:latin typeface="+mj-lt"/>
              </a:rPr>
              <a:t>- Lead poisoning.</a:t>
            </a:r>
            <a:br>
              <a:rPr lang="en-US" sz="2400" dirty="0" smtClean="0">
                <a:latin typeface="+mj-lt"/>
              </a:rPr>
            </a:br>
            <a:r>
              <a:rPr lang="en-US" sz="2400" dirty="0" smtClean="0">
                <a:latin typeface="+mj-lt"/>
              </a:rPr>
              <a:t>- Anemia of chronic disease.</a:t>
            </a:r>
            <a:endParaRPr lang="en-US" sz="2400" dirty="0">
              <a:latin typeface="+mj-lt"/>
            </a:endParaRPr>
          </a:p>
        </p:txBody>
      </p:sp>
      <p:pic>
        <p:nvPicPr>
          <p:cNvPr id="4" name="Picture 7"/>
          <p:cNvPicPr>
            <a:picLocks noChangeAspect="1" noChangeArrowheads="1"/>
          </p:cNvPicPr>
          <p:nvPr/>
        </p:nvPicPr>
        <p:blipFill>
          <a:blip r:embed="rId3" cstate="print"/>
          <a:srcRect/>
          <a:stretch>
            <a:fillRect/>
          </a:stretch>
        </p:blipFill>
        <p:spPr>
          <a:xfrm>
            <a:off x="5076056" y="3717032"/>
            <a:ext cx="3659188" cy="2880320"/>
          </a:xfrm>
          <a:prstGeom prst="rect">
            <a:avLst/>
          </a:prstGeo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404665"/>
            <a:ext cx="8064896" cy="1200329"/>
          </a:xfrm>
          <a:prstGeom prst="rect">
            <a:avLst/>
          </a:prstGeom>
        </p:spPr>
        <p:txBody>
          <a:bodyPr wrap="square">
            <a:spAutoFit/>
          </a:bodyPr>
          <a:lstStyle/>
          <a:p>
            <a:pPr algn="ctr"/>
            <a:r>
              <a:rPr lang="en-US" sz="3600" b="1" dirty="0" smtClean="0">
                <a:solidFill>
                  <a:srgbClr val="C00000"/>
                </a:solidFill>
                <a:latin typeface="+mj-lt"/>
              </a:rPr>
              <a:t>1-Variation in erythrocyte size (</a:t>
            </a:r>
            <a:r>
              <a:rPr lang="en-US" sz="3600" b="1" dirty="0" err="1" smtClean="0">
                <a:solidFill>
                  <a:srgbClr val="C00000"/>
                </a:solidFill>
                <a:latin typeface="+mj-lt"/>
              </a:rPr>
              <a:t>anisocytosis</a:t>
            </a:r>
            <a:r>
              <a:rPr lang="en-US" sz="3600" b="1" dirty="0" smtClean="0">
                <a:solidFill>
                  <a:srgbClr val="C00000"/>
                </a:solidFill>
                <a:latin typeface="+mj-lt"/>
              </a:rPr>
              <a:t>)</a:t>
            </a:r>
            <a:endParaRPr lang="ar-SA" sz="3600" dirty="0">
              <a:solidFill>
                <a:srgbClr val="C00000"/>
              </a:solidFill>
              <a:latin typeface="+mj-lt"/>
            </a:endParaRPr>
          </a:p>
        </p:txBody>
      </p:sp>
      <p:sp>
        <p:nvSpPr>
          <p:cNvPr id="3" name="مستطيل 2"/>
          <p:cNvSpPr/>
          <p:nvPr/>
        </p:nvSpPr>
        <p:spPr>
          <a:xfrm>
            <a:off x="251520" y="1628800"/>
            <a:ext cx="8640960" cy="2806922"/>
          </a:xfrm>
          <a:prstGeom prst="rect">
            <a:avLst/>
          </a:prstGeom>
        </p:spPr>
        <p:txBody>
          <a:bodyPr wrap="square">
            <a:spAutoFit/>
          </a:bodyPr>
          <a:lstStyle/>
          <a:p>
            <a:pPr algn="l">
              <a:lnSpc>
                <a:spcPct val="90000"/>
              </a:lnSpc>
              <a:buFont typeface="Wingdings" pitchFamily="2" charset="2"/>
              <a:buNone/>
            </a:pPr>
            <a:r>
              <a:rPr lang="en-GB" sz="2800" b="1" u="sng" dirty="0" smtClean="0">
                <a:solidFill>
                  <a:schemeClr val="folHlink"/>
                </a:solidFill>
                <a:latin typeface="+mj-lt"/>
              </a:rPr>
              <a:t>Comment:</a:t>
            </a:r>
            <a:r>
              <a:rPr lang="en-GB" sz="2800" b="1" i="1" dirty="0" smtClean="0">
                <a:latin typeface="+mj-lt"/>
              </a:rPr>
              <a:t> </a:t>
            </a:r>
          </a:p>
          <a:p>
            <a:pPr algn="l">
              <a:lnSpc>
                <a:spcPct val="90000"/>
              </a:lnSpc>
              <a:buFont typeface="Wingdings" pitchFamily="2" charset="2"/>
              <a:buNone/>
            </a:pPr>
            <a:r>
              <a:rPr lang="en-GB" sz="2800" i="1" dirty="0" smtClean="0">
                <a:latin typeface="+mj-lt"/>
              </a:rPr>
              <a:t>Most erythrocytes presented in the picture are </a:t>
            </a:r>
            <a:r>
              <a:rPr lang="en-GB" sz="2800" i="1" dirty="0" err="1" smtClean="0">
                <a:latin typeface="+mj-lt"/>
              </a:rPr>
              <a:t>microcytes</a:t>
            </a:r>
            <a:r>
              <a:rPr lang="en-GB" sz="2800" i="1" dirty="0" smtClean="0">
                <a:latin typeface="+mj-lt"/>
              </a:rPr>
              <a:t> (compare with the small lymphocyte). The degree of </a:t>
            </a:r>
            <a:r>
              <a:rPr lang="en-GB" sz="2800" i="1" dirty="0" err="1" smtClean="0">
                <a:latin typeface="+mj-lt"/>
              </a:rPr>
              <a:t>hemoglobinization</a:t>
            </a:r>
            <a:r>
              <a:rPr lang="en-GB" sz="2800" i="1" dirty="0" smtClean="0">
                <a:latin typeface="+mj-lt"/>
              </a:rPr>
              <a:t> is sufficient. Normal platelets and single </a:t>
            </a:r>
            <a:r>
              <a:rPr lang="en-GB" sz="2800" i="1" dirty="0" err="1" smtClean="0">
                <a:latin typeface="+mj-lt"/>
              </a:rPr>
              <a:t>ovalocytes</a:t>
            </a:r>
            <a:r>
              <a:rPr lang="en-GB" sz="2800" i="1" dirty="0" smtClean="0">
                <a:latin typeface="+mj-lt"/>
              </a:rPr>
              <a:t> are present. </a:t>
            </a:r>
          </a:p>
          <a:p>
            <a:pPr algn="l">
              <a:lnSpc>
                <a:spcPct val="90000"/>
              </a:lnSpc>
              <a:buFont typeface="Wingdings" pitchFamily="2" charset="2"/>
              <a:buNone/>
            </a:pPr>
            <a:r>
              <a:rPr lang="en-GB" sz="2800" b="1" i="1" dirty="0" smtClean="0">
                <a:solidFill>
                  <a:schemeClr val="folHlink"/>
                </a:solidFill>
                <a:latin typeface="+mj-lt"/>
              </a:rPr>
              <a:t>Staining:</a:t>
            </a:r>
            <a:r>
              <a:rPr lang="en-GB" sz="2800" i="1" dirty="0" smtClean="0">
                <a:latin typeface="+mj-lt"/>
              </a:rPr>
              <a:t> MGG </a:t>
            </a:r>
            <a:r>
              <a:rPr lang="en-GB" sz="2800" b="1" i="1" dirty="0" smtClean="0">
                <a:solidFill>
                  <a:schemeClr val="folHlink"/>
                </a:solidFill>
                <a:latin typeface="+mj-lt"/>
              </a:rPr>
              <a:t>Magnification</a:t>
            </a:r>
            <a:r>
              <a:rPr lang="pl-PL" sz="2800" b="1" i="1" dirty="0" smtClean="0">
                <a:solidFill>
                  <a:schemeClr val="folHlink"/>
                </a:solidFill>
                <a:latin typeface="+mj-lt"/>
              </a:rPr>
              <a:t>:</a:t>
            </a:r>
            <a:r>
              <a:rPr lang="en-GB" sz="2800" i="1" dirty="0" smtClean="0">
                <a:latin typeface="+mj-lt"/>
              </a:rPr>
              <a:t> x 1000 </a:t>
            </a:r>
          </a:p>
          <a:p>
            <a:pPr algn="l">
              <a:lnSpc>
                <a:spcPct val="90000"/>
              </a:lnSpc>
              <a:buFont typeface="Wingdings" pitchFamily="2" charset="2"/>
              <a:buNone/>
            </a:pPr>
            <a:r>
              <a:rPr lang="pl-PL" sz="2800" i="1" dirty="0" smtClean="0">
                <a:solidFill>
                  <a:schemeClr val="hlink"/>
                </a:solidFill>
                <a:latin typeface="+mj-lt"/>
              </a:rPr>
              <a:t>1. microcyte</a:t>
            </a:r>
            <a:r>
              <a:rPr lang="pl-PL" sz="2800" i="1" dirty="0" smtClean="0">
                <a:latin typeface="+mj-lt"/>
              </a:rPr>
              <a:t>   </a:t>
            </a:r>
            <a:r>
              <a:rPr lang="pl-PL" sz="2800" i="1" dirty="0" smtClean="0">
                <a:solidFill>
                  <a:schemeClr val="hlink"/>
                </a:solidFill>
                <a:latin typeface="+mj-lt"/>
              </a:rPr>
              <a:t>2. normocyte</a:t>
            </a:r>
            <a:endParaRPr lang="ar-SA" sz="2800" dirty="0">
              <a:latin typeface="+mj-lt"/>
            </a:endParaRPr>
          </a:p>
        </p:txBody>
      </p:sp>
      <p:pic>
        <p:nvPicPr>
          <p:cNvPr id="4" name="Picture 7" descr="14n">
            <a:hlinkClick r:id="rId2"/>
          </p:cNvPr>
          <p:cNvPicPr>
            <a:picLocks noChangeAspect="1" noChangeArrowheads="1"/>
          </p:cNvPicPr>
          <p:nvPr/>
        </p:nvPicPr>
        <p:blipFill>
          <a:blip r:embed="rId3" cstate="print"/>
          <a:srcRect/>
          <a:stretch>
            <a:fillRect/>
          </a:stretch>
        </p:blipFill>
        <p:spPr bwMode="auto">
          <a:xfrm>
            <a:off x="4283968" y="4293096"/>
            <a:ext cx="4464496" cy="256490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12539</TotalTime>
  <Words>2193</Words>
  <Application>Microsoft Office PowerPoint</Application>
  <PresentationFormat>عرض على الشاشة (3:4)‏</PresentationFormat>
  <Paragraphs>315</Paragraphs>
  <Slides>53</Slides>
  <Notes>5</Notes>
  <HiddenSlides>0</HiddenSlides>
  <MMClips>0</MMClips>
  <ScaleCrop>false</ScaleCrop>
  <HeadingPairs>
    <vt:vector size="4" baseType="variant">
      <vt:variant>
        <vt:lpstr>نسق</vt:lpstr>
      </vt:variant>
      <vt:variant>
        <vt:i4>1</vt:i4>
      </vt:variant>
      <vt:variant>
        <vt:lpstr>عناوين الشرائح</vt:lpstr>
      </vt:variant>
      <vt:variant>
        <vt:i4>53</vt:i4>
      </vt:variant>
    </vt:vector>
  </HeadingPairs>
  <TitlesOfParts>
    <vt:vector size="54" baseType="lpstr">
      <vt:lpstr>تدفق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future</dc:creator>
  <cp:lastModifiedBy>د.نضال</cp:lastModifiedBy>
  <cp:revision>70</cp:revision>
  <dcterms:created xsi:type="dcterms:W3CDTF">2016-11-05T17:30:38Z</dcterms:created>
  <dcterms:modified xsi:type="dcterms:W3CDTF">2018-12-10T08:22:22Z</dcterms:modified>
</cp:coreProperties>
</file>