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68" r:id="rId2"/>
    <p:sldId id="256" r:id="rId3"/>
    <p:sldId id="257" r:id="rId4"/>
    <p:sldId id="258" r:id="rId5"/>
    <p:sldId id="260" r:id="rId6"/>
    <p:sldId id="261" r:id="rId7"/>
    <p:sldId id="262" r:id="rId8"/>
    <p:sldId id="265" r:id="rId9"/>
    <p:sldId id="264" r:id="rId10"/>
    <p:sldId id="263" r:id="rId11"/>
    <p:sldId id="266" r:id="rId12"/>
    <p:sldId id="259" r:id="rId13"/>
    <p:sldId id="267" r:id="rId1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2/22/1439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2/22/1439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2/22/1439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2/22/1439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2/22/1439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2/22/1439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2/22/1439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2/22/1439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2/22/1439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2/22/1439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2/22/1439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2/22/1439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 descr="نتيجة بحث الصور عن ‪clinical signs of polycythemia‬‏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25604" name="AutoShape 4" descr="نتيجة بحث الصور عن ‪clinical signs of polycythemia‬‏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pic>
        <p:nvPicPr>
          <p:cNvPr id="25606" name="Picture 6" descr="نتيجة بحث الصور عن ‪clinical signs of polycythemia‬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نتيجة بحث الصور عن ‪clinical signs of polycythemia‬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827584" y="332656"/>
            <a:ext cx="51859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dirty="0" smtClean="0">
                <a:solidFill>
                  <a:srgbClr val="FF0000"/>
                </a:solidFill>
              </a:rPr>
              <a:t>P. Vera - Symptoms &amp; Signs</a:t>
            </a:r>
            <a:endParaRPr lang="ar-SA" sz="2800" dirty="0">
              <a:solidFill>
                <a:srgbClr val="FF0000"/>
              </a:solidFill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395536" y="1412776"/>
            <a:ext cx="424847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200" dirty="0" smtClean="0">
                <a:solidFill>
                  <a:schemeClr val="accent1"/>
                </a:solidFill>
              </a:rPr>
              <a:t>Symptoms</a:t>
            </a:r>
          </a:p>
          <a:p>
            <a:pPr lvl="1" algn="l"/>
            <a:r>
              <a:rPr lang="en-US" sz="3200" dirty="0" smtClean="0"/>
              <a:t>-Headache</a:t>
            </a:r>
          </a:p>
          <a:p>
            <a:pPr lvl="1" algn="l"/>
            <a:r>
              <a:rPr lang="en-US" sz="3200" dirty="0" smtClean="0"/>
              <a:t>-Weakness</a:t>
            </a:r>
          </a:p>
          <a:p>
            <a:pPr lvl="1" algn="l"/>
            <a:r>
              <a:rPr lang="en-US" sz="3200" dirty="0" smtClean="0"/>
              <a:t>-</a:t>
            </a:r>
            <a:r>
              <a:rPr lang="en-US" sz="3200" dirty="0" err="1" smtClean="0"/>
              <a:t>Pruritis</a:t>
            </a:r>
            <a:endParaRPr lang="en-US" sz="3200" dirty="0" smtClean="0"/>
          </a:p>
          <a:p>
            <a:pPr lvl="1" algn="l"/>
            <a:r>
              <a:rPr lang="ar-SA" sz="3200" dirty="0" smtClean="0"/>
              <a:t> </a:t>
            </a:r>
            <a:r>
              <a:rPr lang="en-US" sz="3200" dirty="0" smtClean="0"/>
              <a:t>-</a:t>
            </a:r>
            <a:r>
              <a:rPr lang="en-US" sz="3200" dirty="0" smtClean="0"/>
              <a:t>Dizziness</a:t>
            </a:r>
          </a:p>
          <a:p>
            <a:pPr lvl="1" algn="l"/>
            <a:r>
              <a:rPr lang="en-US" sz="3200" dirty="0" smtClean="0"/>
              <a:t>-Visual disturbance</a:t>
            </a:r>
          </a:p>
          <a:p>
            <a:pPr lvl="1" algn="l"/>
            <a:r>
              <a:rPr lang="en-US" sz="3200" dirty="0" smtClean="0"/>
              <a:t>-Weight loss</a:t>
            </a:r>
            <a:endParaRPr lang="ar-SA" sz="3200" dirty="0"/>
          </a:p>
        </p:txBody>
      </p:sp>
      <p:sp>
        <p:nvSpPr>
          <p:cNvPr id="4" name="مستطيل 3"/>
          <p:cNvSpPr/>
          <p:nvPr/>
        </p:nvSpPr>
        <p:spPr>
          <a:xfrm>
            <a:off x="3491880" y="1412776"/>
            <a:ext cx="496855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dirty="0" smtClean="0">
                <a:solidFill>
                  <a:schemeClr val="accent1"/>
                </a:solidFill>
              </a:rPr>
              <a:t>           Signs</a:t>
            </a:r>
            <a:endParaRPr lang="en-US" sz="2800" dirty="0" smtClean="0">
              <a:solidFill>
                <a:schemeClr val="accent1"/>
              </a:solidFill>
            </a:endParaRPr>
          </a:p>
          <a:p>
            <a:pPr lvl="1" algn="l"/>
            <a:r>
              <a:rPr lang="en-US" sz="2800" dirty="0" smtClean="0"/>
              <a:t> -</a:t>
            </a:r>
            <a:r>
              <a:rPr lang="en-US" sz="2800" dirty="0" err="1" smtClean="0"/>
              <a:t>Splenomegaly</a:t>
            </a:r>
            <a:r>
              <a:rPr lang="en-US" sz="2800" dirty="0" smtClean="0"/>
              <a:t>  70% 	</a:t>
            </a:r>
          </a:p>
          <a:p>
            <a:pPr lvl="1" algn="l"/>
            <a:r>
              <a:rPr lang="en-US" sz="2800" dirty="0" smtClean="0"/>
              <a:t>-Skin plethora  67% 	</a:t>
            </a:r>
            <a:r>
              <a:rPr lang="en-US" sz="2800" dirty="0" smtClean="0"/>
              <a:t>        </a:t>
            </a:r>
            <a:endParaRPr lang="en-US" sz="2800" dirty="0" smtClean="0"/>
          </a:p>
          <a:p>
            <a:pPr lvl="1" algn="l"/>
            <a:r>
              <a:rPr lang="en-US" sz="2800" dirty="0" smtClean="0"/>
              <a:t>         -</a:t>
            </a:r>
            <a:r>
              <a:rPr lang="en-US" sz="2800" dirty="0" err="1" smtClean="0"/>
              <a:t>Hepatomegaly</a:t>
            </a:r>
            <a:r>
              <a:rPr lang="en-US" sz="2800" dirty="0" smtClean="0"/>
              <a:t>  40%</a:t>
            </a:r>
          </a:p>
          <a:p>
            <a:pPr lvl="1" algn="l"/>
            <a:r>
              <a:rPr lang="en-US" sz="2800" dirty="0" smtClean="0"/>
              <a:t>         -</a:t>
            </a:r>
            <a:r>
              <a:rPr lang="en-US" sz="2800" dirty="0" err="1" smtClean="0"/>
              <a:t>Conjunctival</a:t>
            </a:r>
            <a:r>
              <a:rPr lang="en-US" sz="2800" dirty="0" smtClean="0"/>
              <a:t> </a:t>
            </a:r>
            <a:r>
              <a:rPr lang="en-US" sz="2800" dirty="0" smtClean="0"/>
              <a:t>plethora  </a:t>
            </a:r>
            <a:r>
              <a:rPr lang="en-US" sz="2800" dirty="0" smtClean="0"/>
              <a:t>         59</a:t>
            </a:r>
            <a:r>
              <a:rPr lang="en-US" sz="2800" dirty="0" smtClean="0"/>
              <a:t>%</a:t>
            </a:r>
          </a:p>
          <a:p>
            <a:pPr lvl="1" algn="l"/>
            <a:r>
              <a:rPr lang="en-US" sz="2800" dirty="0" smtClean="0"/>
              <a:t>-        -Systolic </a:t>
            </a:r>
            <a:r>
              <a:rPr lang="en-US" sz="2800" dirty="0" smtClean="0"/>
              <a:t>Hypertension  </a:t>
            </a:r>
            <a:r>
              <a:rPr lang="en-US" sz="2800" dirty="0" smtClean="0"/>
              <a:t>          72</a:t>
            </a:r>
            <a:r>
              <a:rPr lang="en-US" sz="2800" dirty="0" smtClean="0"/>
              <a:t>%</a:t>
            </a:r>
            <a:endParaRPr lang="ar-SA" sz="3200" dirty="0"/>
          </a:p>
        </p:txBody>
      </p:sp>
      <p:sp>
        <p:nvSpPr>
          <p:cNvPr id="3074" name="AutoShape 2" descr="نتيجة بحث الصور عن ‪clinical signs of polycythemia‬‏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3076" name="AutoShape 4" descr="نتيجة بحث الصور عن ‪clinical signs of polycythemia‬‏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نتيجة بحث الصور عن ‪polycythemia vera‬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75456"/>
            <a:ext cx="9103153" cy="813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نتيجة بحث الصور عن ‪clinical signs of polycythemia‬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251520" y="511681"/>
            <a:ext cx="8568952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Lecture (4)</a:t>
            </a:r>
          </a:p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Polycythemia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causes, clinical signs and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labortary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diagnosis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VARIATIONS IN NUMBER OF RED BLOOD CELLS: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2125851"/>
            <a:ext cx="9144000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PHYSIOLOGICAL VARIATIONS 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A. Increase in RBC Count</a:t>
            </a: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/>
              <a:t>Increase in the RBC count is known as </a:t>
            </a:r>
            <a:r>
              <a:rPr lang="en-US" sz="2400" dirty="0" err="1" smtClean="0"/>
              <a:t>polycythemia</a:t>
            </a:r>
            <a:r>
              <a:rPr lang="en-US" sz="2400" dirty="0" smtClean="0"/>
              <a:t>. It occurs in both physiological and pathological conditions</a:t>
            </a:r>
            <a:r>
              <a:rPr lang="en-US" sz="1400" dirty="0" smtClean="0"/>
              <a:t>.</a:t>
            </a: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مستطيل 3"/>
          <p:cNvSpPr/>
          <p:nvPr/>
        </p:nvSpPr>
        <p:spPr>
          <a:xfrm rot="10800000" flipV="1">
            <a:off x="0" y="3382834"/>
            <a:ext cx="6506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dirty="0" smtClean="0"/>
              <a:t>It occurs in the following conditions: </a:t>
            </a:r>
          </a:p>
          <a:p>
            <a:pPr algn="l"/>
            <a:endParaRPr lang="ar-SA" sz="2400" dirty="0"/>
          </a:p>
        </p:txBody>
      </p:sp>
      <p:sp>
        <p:nvSpPr>
          <p:cNvPr id="5" name="مستطيل 4"/>
          <p:cNvSpPr/>
          <p:nvPr/>
        </p:nvSpPr>
        <p:spPr>
          <a:xfrm rot="10800000" flipV="1">
            <a:off x="0" y="4005678"/>
            <a:ext cx="88924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</a:rPr>
              <a:t>1.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Age At birth, the RBC count is </a:t>
            </a:r>
            <a:r>
              <a:rPr lang="en-US" sz="2400" dirty="0" smtClean="0"/>
              <a:t>(8 - </a:t>
            </a:r>
            <a:r>
              <a:rPr lang="en-US" sz="2400" dirty="0" smtClean="0"/>
              <a:t>10 </a:t>
            </a:r>
            <a:r>
              <a:rPr lang="en-US" sz="2400" dirty="0" smtClean="0"/>
              <a:t>)million/cu </a:t>
            </a:r>
            <a:r>
              <a:rPr lang="en-US" sz="2400" dirty="0" smtClean="0"/>
              <a:t>mm of blood</a:t>
            </a:r>
          </a:p>
          <a:p>
            <a:pPr algn="l"/>
            <a:r>
              <a:rPr lang="en-US" sz="2400" b="1" dirty="0" smtClean="0">
                <a:solidFill>
                  <a:srgbClr val="FF0000"/>
                </a:solidFill>
              </a:rPr>
              <a:t>2.</a:t>
            </a:r>
            <a:r>
              <a:rPr lang="en-US" sz="2400" b="1" dirty="0" smtClean="0"/>
              <a:t> </a:t>
            </a:r>
            <a:r>
              <a:rPr lang="en-US" sz="2400" dirty="0" smtClean="0"/>
              <a:t>Sex Before puberty and after menopause in females the RBC count is similar to that in males.</a:t>
            </a:r>
          </a:p>
          <a:p>
            <a:pPr algn="l"/>
            <a:r>
              <a:rPr lang="en-US" sz="2400" b="1" dirty="0" smtClean="0">
                <a:solidFill>
                  <a:srgbClr val="FF0000"/>
                </a:solidFill>
              </a:rPr>
              <a:t>3.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High altitude Inhabitants of mountains (above 10,000 feet from mean sea level) have an increased RBC count of more than 7 million/cu mm</a:t>
            </a:r>
            <a:endParaRPr lang="ar-S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23528" y="836713"/>
            <a:ext cx="856895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</a:rPr>
              <a:t>4. </a:t>
            </a:r>
            <a:r>
              <a:rPr lang="en-US" sz="2400" dirty="0" smtClean="0"/>
              <a:t>Muscular exercise There is a temporary increase in RBC count after exercise.</a:t>
            </a:r>
          </a:p>
          <a:p>
            <a:pPr algn="l"/>
            <a:r>
              <a:rPr lang="en-US" sz="2400" b="1" dirty="0" smtClean="0">
                <a:solidFill>
                  <a:srgbClr val="FF0000"/>
                </a:solidFill>
              </a:rPr>
              <a:t>5.</a:t>
            </a:r>
            <a:r>
              <a:rPr lang="en-US" sz="2400" dirty="0" smtClean="0"/>
              <a:t> Emotional conditions RBC count increases during the emotional conditions such as anxiety.</a:t>
            </a:r>
          </a:p>
          <a:p>
            <a:pPr algn="l"/>
            <a:r>
              <a:rPr lang="en-US" sz="2400" b="1" dirty="0" smtClean="0">
                <a:solidFill>
                  <a:srgbClr val="FF0000"/>
                </a:solidFill>
              </a:rPr>
              <a:t>6.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Increased environmental temperature Increase in atmospheric temperature increases RBC count.</a:t>
            </a:r>
          </a:p>
          <a:p>
            <a:pPr algn="l"/>
            <a:r>
              <a:rPr lang="en-US" sz="2400" b="1" dirty="0" smtClean="0">
                <a:solidFill>
                  <a:srgbClr val="FF0000"/>
                </a:solidFill>
              </a:rPr>
              <a:t>7.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After meals ,there is a slight increase in the RBC count after taking meals .</a:t>
            </a:r>
          </a:p>
          <a:p>
            <a:pPr algn="l"/>
            <a:endParaRPr lang="ar-SA" sz="2400" dirty="0"/>
          </a:p>
        </p:txBody>
      </p:sp>
      <p:pic>
        <p:nvPicPr>
          <p:cNvPr id="11266" name="Picture 2" descr="نتيجة بحث الصور عن ‪clinical signs of polycythemia‬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3933056"/>
            <a:ext cx="4392488" cy="2448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نتيجة بحث الصور عن ‪polycythemia vera‬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92696"/>
            <a:ext cx="8820472" cy="59046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51520" y="908720"/>
            <a:ext cx="864096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b="1" i="1" dirty="0" smtClean="0">
                <a:solidFill>
                  <a:schemeClr val="accent1"/>
                </a:solidFill>
              </a:rPr>
              <a:t>B. Decrease in RBC Count</a:t>
            </a:r>
            <a:r>
              <a:rPr lang="en-US" sz="2800" dirty="0" smtClean="0">
                <a:solidFill>
                  <a:schemeClr val="accent1"/>
                </a:solidFill>
              </a:rPr>
              <a:t>                        </a:t>
            </a:r>
            <a:r>
              <a:rPr lang="en-US" sz="2800" dirty="0" smtClean="0"/>
              <a:t>:                      Decrease in RBC count occurs in the following physiological conditions: </a:t>
            </a:r>
          </a:p>
          <a:p>
            <a:pPr algn="l"/>
            <a:r>
              <a:rPr lang="en-US" sz="2800" dirty="0" smtClean="0">
                <a:solidFill>
                  <a:srgbClr val="FF0000"/>
                </a:solidFill>
              </a:rPr>
              <a:t>1-</a:t>
            </a:r>
            <a:r>
              <a:rPr lang="en-US" sz="2800" dirty="0" smtClean="0"/>
              <a:t>High barometric pressures </a:t>
            </a:r>
            <a:r>
              <a:rPr lang="en-US" sz="2800" dirty="0" smtClean="0"/>
              <a:t>:At </a:t>
            </a:r>
            <a:r>
              <a:rPr lang="en-US" sz="2800" dirty="0" smtClean="0"/>
              <a:t>high barometric pressures as in deep sea, when the oxygen tension of blood is higher, the RBC count decreases</a:t>
            </a:r>
          </a:p>
          <a:p>
            <a:pPr algn="l"/>
            <a:r>
              <a:rPr lang="en-US" sz="2800" dirty="0" smtClean="0">
                <a:solidFill>
                  <a:srgbClr val="FF0000"/>
                </a:solidFill>
              </a:rPr>
              <a:t>2-</a:t>
            </a:r>
            <a:r>
              <a:rPr lang="en-US" sz="2800" dirty="0" smtClean="0"/>
              <a:t>During sleep RBC count decreases slightly during sleep and immediately after getting up from sleep</a:t>
            </a:r>
          </a:p>
          <a:p>
            <a:pPr algn="l"/>
            <a:r>
              <a:rPr lang="en-US" sz="2800" dirty="0" smtClean="0">
                <a:solidFill>
                  <a:srgbClr val="FF0000"/>
                </a:solidFill>
              </a:rPr>
              <a:t>3. </a:t>
            </a:r>
            <a:r>
              <a:rPr lang="en-US" sz="2800" dirty="0" smtClean="0"/>
              <a:t>Pregnancy: in </a:t>
            </a:r>
            <a:r>
              <a:rPr lang="en-US" sz="2800" dirty="0" smtClean="0"/>
              <a:t>pregnancy, the RBC count decreases</a:t>
            </a:r>
          </a:p>
          <a:p>
            <a:pPr algn="l"/>
            <a:endParaRPr lang="ar-S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95536" y="764704"/>
            <a:ext cx="849694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b="1" dirty="0" smtClean="0">
                <a:solidFill>
                  <a:srgbClr val="FF0000"/>
                </a:solidFill>
              </a:rPr>
              <a:t>PATHOLOGICAL VARIATIONS</a:t>
            </a:r>
          </a:p>
          <a:p>
            <a:pPr algn="l"/>
            <a:r>
              <a:rPr lang="en-US" sz="2800" dirty="0" smtClean="0"/>
              <a:t>Pathological </a:t>
            </a:r>
            <a:r>
              <a:rPr lang="en-US" sz="2800" dirty="0" err="1" smtClean="0"/>
              <a:t>polycythemia</a:t>
            </a:r>
            <a:r>
              <a:rPr lang="en-US" sz="2800" dirty="0" smtClean="0"/>
              <a:t> is the abnormal increase in the RBC count. Red cell count increases above 7 million/ cu mm of the blood. </a:t>
            </a:r>
            <a:r>
              <a:rPr lang="en-US" sz="2800" dirty="0" err="1" smtClean="0"/>
              <a:t>Polycythemia</a:t>
            </a:r>
            <a:r>
              <a:rPr lang="en-US" sz="2800" dirty="0" smtClean="0"/>
              <a:t> is of two types, the primary </a:t>
            </a:r>
            <a:r>
              <a:rPr lang="en-US" sz="2800" dirty="0" err="1" smtClean="0"/>
              <a:t>polycythemia</a:t>
            </a:r>
            <a:r>
              <a:rPr lang="en-US" sz="2800" dirty="0" smtClean="0"/>
              <a:t> and secondary </a:t>
            </a:r>
            <a:r>
              <a:rPr lang="en-US" sz="2800" dirty="0" err="1" smtClean="0"/>
              <a:t>polycythemia</a:t>
            </a:r>
            <a:r>
              <a:rPr lang="en-US" sz="2800" dirty="0" smtClean="0"/>
              <a:t> .</a:t>
            </a:r>
          </a:p>
          <a:p>
            <a:pPr algn="l"/>
            <a:r>
              <a:rPr lang="en-US" sz="2800" b="1" dirty="0" smtClean="0">
                <a:solidFill>
                  <a:schemeClr val="accent1"/>
                </a:solidFill>
              </a:rPr>
              <a:t>Primary </a:t>
            </a:r>
            <a:r>
              <a:rPr lang="en-US" sz="2800" b="1" dirty="0" err="1" smtClean="0">
                <a:solidFill>
                  <a:schemeClr val="accent1"/>
                </a:solidFill>
              </a:rPr>
              <a:t>Polycythemia</a:t>
            </a:r>
            <a:r>
              <a:rPr lang="en-US" sz="2800" b="1" dirty="0" smtClean="0">
                <a:solidFill>
                  <a:schemeClr val="accent1"/>
                </a:solidFill>
              </a:rPr>
              <a:t> – </a:t>
            </a:r>
            <a:r>
              <a:rPr lang="en-US" sz="2800" b="1" dirty="0" err="1" smtClean="0">
                <a:solidFill>
                  <a:schemeClr val="accent1"/>
                </a:solidFill>
              </a:rPr>
              <a:t>Polycythemia</a:t>
            </a:r>
            <a:r>
              <a:rPr lang="en-US" sz="2800" b="1" dirty="0" smtClean="0">
                <a:solidFill>
                  <a:schemeClr val="accent1"/>
                </a:solidFill>
              </a:rPr>
              <a:t> Vera</a:t>
            </a:r>
            <a:r>
              <a:rPr lang="en-US" sz="2800" dirty="0" smtClean="0"/>
              <a:t>:</a:t>
            </a:r>
          </a:p>
          <a:p>
            <a:pPr algn="l"/>
            <a:r>
              <a:rPr lang="en-US" sz="2800" dirty="0" smtClean="0"/>
              <a:t>Primary </a:t>
            </a:r>
            <a:r>
              <a:rPr lang="en-US" sz="2800" dirty="0" err="1" smtClean="0"/>
              <a:t>polycythemia</a:t>
            </a:r>
            <a:r>
              <a:rPr lang="en-US" sz="2800" dirty="0" smtClean="0"/>
              <a:t> is otherwise known as </a:t>
            </a:r>
            <a:r>
              <a:rPr lang="en-US" sz="2800" dirty="0" err="1" smtClean="0"/>
              <a:t>polycythemia</a:t>
            </a:r>
            <a:r>
              <a:rPr lang="en-US" sz="2800" dirty="0" smtClean="0"/>
              <a:t> </a:t>
            </a:r>
            <a:r>
              <a:rPr lang="en-US" sz="2800" dirty="0" err="1" smtClean="0"/>
              <a:t>vera</a:t>
            </a:r>
            <a:r>
              <a:rPr lang="en-US" sz="2800" dirty="0" smtClean="0"/>
              <a:t>. It is a disease characterized by persistent increase in RBC count above 14 million/cu mm of blood. This is always associated with increased white blood cell count above 24,000/cu mm of blood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-198070"/>
            <a:ext cx="9144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Secondary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Polycythemia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This is secondary to some of the pathological conditions (diseases) such as: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 Respiratory disorders like emphysema.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 Congenital heart disease.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3-Ayerza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 disease (condition associated with hypertrophy of right ventricle and obstruction of blood flow to lungs). </a:t>
            </a:r>
          </a:p>
          <a:p>
            <a:pPr marL="514350" marR="0" lvl="0" indent="-51435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 Chronic carbon monoxide poisoning.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 Poisoning by chemicals like phosphorus and arsenic.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  Repeated mild hemorrhages.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E:\Heme set\LARGE\Graphic\AN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556792"/>
            <a:ext cx="7744916" cy="4547146"/>
          </a:xfrm>
          <a:prstGeom prst="rect">
            <a:avLst/>
          </a:prstGeom>
          <a:noFill/>
        </p:spPr>
      </p:pic>
      <p:sp>
        <p:nvSpPr>
          <p:cNvPr id="3" name="مستطيل 2"/>
          <p:cNvSpPr/>
          <p:nvPr/>
        </p:nvSpPr>
        <p:spPr>
          <a:xfrm>
            <a:off x="971600" y="620688"/>
            <a:ext cx="64087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dirty="0" err="1" smtClean="0">
                <a:solidFill>
                  <a:srgbClr val="FF0000"/>
                </a:solidFill>
              </a:rPr>
              <a:t>Pathophysiology</a:t>
            </a:r>
            <a:r>
              <a:rPr lang="en-US" sz="2800" dirty="0" smtClean="0">
                <a:solidFill>
                  <a:srgbClr val="FF0000"/>
                </a:solidFill>
              </a:rPr>
              <a:t> of </a:t>
            </a:r>
            <a:r>
              <a:rPr lang="en-US" sz="2800" dirty="0" err="1" smtClean="0">
                <a:solidFill>
                  <a:srgbClr val="FF0000"/>
                </a:solidFill>
              </a:rPr>
              <a:t>Polycythemia</a:t>
            </a:r>
            <a:endParaRPr lang="ar-SA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نتيجة بحث الصور عن ‪clinical signs of polycythemia‬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456</TotalTime>
  <Words>449</Words>
  <Application>Microsoft Office PowerPoint</Application>
  <PresentationFormat>عرض على الشاشة (3:4)‏</PresentationFormat>
  <Paragraphs>48</Paragraphs>
  <Slides>13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تدفق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future</dc:creator>
  <cp:lastModifiedBy>future</cp:lastModifiedBy>
  <cp:revision>34</cp:revision>
  <dcterms:created xsi:type="dcterms:W3CDTF">2016-10-28T13:34:23Z</dcterms:created>
  <dcterms:modified xsi:type="dcterms:W3CDTF">2017-11-11T17:43:27Z</dcterms:modified>
</cp:coreProperties>
</file>