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4020" r:id="rId2"/>
  </p:sldMasterIdLst>
  <p:notesMasterIdLst>
    <p:notesMasterId r:id="rId54"/>
  </p:notesMasterIdLst>
  <p:sldIdLst>
    <p:sldId id="256" r:id="rId3"/>
    <p:sldId id="365" r:id="rId4"/>
    <p:sldId id="366" r:id="rId5"/>
    <p:sldId id="367" r:id="rId6"/>
    <p:sldId id="369" r:id="rId7"/>
    <p:sldId id="368" r:id="rId8"/>
    <p:sldId id="355" r:id="rId9"/>
    <p:sldId id="356" r:id="rId10"/>
    <p:sldId id="357" r:id="rId11"/>
    <p:sldId id="358" r:id="rId12"/>
    <p:sldId id="360" r:id="rId13"/>
    <p:sldId id="362" r:id="rId14"/>
    <p:sldId id="364" r:id="rId15"/>
    <p:sldId id="371" r:id="rId16"/>
    <p:sldId id="372" r:id="rId17"/>
    <p:sldId id="373" r:id="rId18"/>
    <p:sldId id="374" r:id="rId19"/>
    <p:sldId id="375" r:id="rId20"/>
    <p:sldId id="385" r:id="rId21"/>
    <p:sldId id="386" r:id="rId22"/>
    <p:sldId id="387" r:id="rId23"/>
    <p:sldId id="376" r:id="rId24"/>
    <p:sldId id="377" r:id="rId25"/>
    <p:sldId id="378" r:id="rId26"/>
    <p:sldId id="379" r:id="rId27"/>
    <p:sldId id="380" r:id="rId28"/>
    <p:sldId id="382" r:id="rId29"/>
    <p:sldId id="392" r:id="rId30"/>
    <p:sldId id="393" r:id="rId31"/>
    <p:sldId id="394" r:id="rId32"/>
    <p:sldId id="395" r:id="rId33"/>
    <p:sldId id="383" r:id="rId34"/>
    <p:sldId id="384" r:id="rId35"/>
    <p:sldId id="406" r:id="rId36"/>
    <p:sldId id="407" r:id="rId37"/>
    <p:sldId id="408" r:id="rId38"/>
    <p:sldId id="409" r:id="rId39"/>
    <p:sldId id="411" r:id="rId40"/>
    <p:sldId id="388" r:id="rId41"/>
    <p:sldId id="399" r:id="rId42"/>
    <p:sldId id="396" r:id="rId43"/>
    <p:sldId id="398" r:id="rId44"/>
    <p:sldId id="413" r:id="rId45"/>
    <p:sldId id="417" r:id="rId46"/>
    <p:sldId id="390" r:id="rId47"/>
    <p:sldId id="391" r:id="rId48"/>
    <p:sldId id="400" r:id="rId49"/>
    <p:sldId id="401" r:id="rId50"/>
    <p:sldId id="402" r:id="rId51"/>
    <p:sldId id="403" r:id="rId52"/>
    <p:sldId id="405"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2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57F470B-A1D6-49CB-AC58-933987EB8280}" type="datetimeFigureOut">
              <a:rPr lang="ar-SA" smtClean="0"/>
              <a:pPr/>
              <a:t>02/07/1441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A1FB0A9-20A0-4754-92EB-F1C2672749A4}" type="slidenum">
              <a:rPr lang="ar-SA" smtClean="0"/>
              <a:pPr/>
              <a:t>‹#›</a:t>
            </a:fld>
            <a:endParaRPr lang="ar-SA"/>
          </a:p>
        </p:txBody>
      </p:sp>
    </p:spTree>
    <p:extLst>
      <p:ext uri="{BB962C8B-B14F-4D97-AF65-F5344CB8AC3E}">
        <p14:creationId xmlns="" xmlns:p14="http://schemas.microsoft.com/office/powerpoint/2010/main" val="39101367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1026"/>
          <p:cNvGrpSpPr>
            <a:grpSpLocks/>
          </p:cNvGrpSpPr>
          <p:nvPr/>
        </p:nvGrpSpPr>
        <p:grpSpPr bwMode="auto">
          <a:xfrm>
            <a:off x="-1035050" y="1552575"/>
            <a:ext cx="10179050" cy="5305425"/>
            <a:chOff x="-652" y="978"/>
            <a:chExt cx="6412" cy="3342"/>
          </a:xfrm>
        </p:grpSpPr>
        <p:sp>
          <p:nvSpPr>
            <p:cNvPr id="5" name="Freeform 1027"/>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 xmlns:a14="http://schemas.microsoft.com/office/drawing/2010/main" w="9525" cap="rnd">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defRPr/>
              </a:pPr>
              <a:endParaRPr kumimoji="1" lang="ar-SA" sz="2400">
                <a:solidFill>
                  <a:srgbClr val="FFFFFF"/>
                </a:solidFill>
                <a:cs typeface="Arial" pitchFamily="34" charset="0"/>
              </a:endParaRPr>
            </a:p>
          </p:txBody>
        </p:sp>
        <p:sp>
          <p:nvSpPr>
            <p:cNvPr id="6" name="Arc 1028"/>
            <p:cNvSpPr>
              <a:spLocks/>
            </p:cNvSpPr>
            <p:nvPr/>
          </p:nvSpPr>
          <p:spPr bwMode="auto">
            <a:xfrm>
              <a:off x="-652" y="978"/>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ar-SA" sz="2400" smtClean="0">
                <a:solidFill>
                  <a:srgbClr val="FFFFFF"/>
                </a:solidFill>
                <a:cs typeface="Arial" pitchFamily="34" charset="0"/>
              </a:endParaRPr>
            </a:p>
          </p:txBody>
        </p:sp>
      </p:grpSp>
      <p:sp>
        <p:nvSpPr>
          <p:cNvPr id="112645" name="Rectangle 1029"/>
          <p:cNvSpPr>
            <a:spLocks noGrp="1" noChangeArrowheads="1"/>
          </p:cNvSpPr>
          <p:nvPr>
            <p:ph type="ctrTitle" sz="quarter"/>
          </p:nvPr>
        </p:nvSpPr>
        <p:spPr>
          <a:xfrm>
            <a:off x="1293813" y="762000"/>
            <a:ext cx="7772400" cy="1143000"/>
          </a:xfrm>
        </p:spPr>
        <p:txBody>
          <a:bodyPr anchor="b"/>
          <a:lstStyle>
            <a:lvl1pPr>
              <a:defRPr/>
            </a:lvl1pPr>
          </a:lstStyle>
          <a:p>
            <a:pPr lvl="0"/>
            <a:r>
              <a:rPr lang="zh-CN" altLang="en-US" noProof="0" smtClean="0"/>
              <a:t>单击此处编辑母版标题样式</a:t>
            </a:r>
          </a:p>
        </p:txBody>
      </p:sp>
      <p:sp>
        <p:nvSpPr>
          <p:cNvPr id="112646" name="Rectangle 1030"/>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zh-CN" altLang="en-US" noProof="0" smtClean="0"/>
              <a:t>单击此处编辑母版副标题样式</a:t>
            </a:r>
          </a:p>
        </p:txBody>
      </p:sp>
      <p:sp>
        <p:nvSpPr>
          <p:cNvPr id="7" name="Rectangle 1031"/>
          <p:cNvSpPr>
            <a:spLocks noGrp="1" noChangeArrowheads="1"/>
          </p:cNvSpPr>
          <p:nvPr>
            <p:ph type="dt" sz="quarter" idx="10"/>
          </p:nvPr>
        </p:nvSpPr>
        <p:spPr/>
        <p:txBody>
          <a:bodyPr/>
          <a:lstStyle>
            <a:lvl1pPr>
              <a:defRPr/>
            </a:lvl1pPr>
          </a:lstStyle>
          <a:p>
            <a:pPr>
              <a:defRPr/>
            </a:pPr>
            <a:endParaRPr lang="zh-CN" altLang="en-US">
              <a:solidFill>
                <a:srgbClr val="FFFFFF"/>
              </a:solidFill>
            </a:endParaRPr>
          </a:p>
        </p:txBody>
      </p:sp>
      <p:sp>
        <p:nvSpPr>
          <p:cNvPr id="8" name="Rectangle 1032"/>
          <p:cNvSpPr>
            <a:spLocks noGrp="1" noChangeArrowheads="1"/>
          </p:cNvSpPr>
          <p:nvPr>
            <p:ph type="ftr" sz="quarter" idx="11"/>
          </p:nvPr>
        </p:nvSpPr>
        <p:spPr/>
        <p:txBody>
          <a:bodyPr/>
          <a:lstStyle>
            <a:lvl1pPr>
              <a:defRPr/>
            </a:lvl1pPr>
          </a:lstStyle>
          <a:p>
            <a:pPr>
              <a:defRPr/>
            </a:pPr>
            <a:endParaRPr lang="zh-CN" altLang="en-US">
              <a:solidFill>
                <a:srgbClr val="FFFFFF"/>
              </a:solidFill>
            </a:endParaRPr>
          </a:p>
        </p:txBody>
      </p:sp>
      <p:sp>
        <p:nvSpPr>
          <p:cNvPr id="9" name="Rectangle 1033"/>
          <p:cNvSpPr>
            <a:spLocks noGrp="1" noChangeArrowheads="1"/>
          </p:cNvSpPr>
          <p:nvPr>
            <p:ph type="sldNum" sz="quarter" idx="12"/>
          </p:nvPr>
        </p:nvSpPr>
        <p:spPr/>
        <p:txBody>
          <a:bodyPr/>
          <a:lstStyle>
            <a:lvl1pPr>
              <a:defRPr/>
            </a:lvl1pPr>
          </a:lstStyle>
          <a:p>
            <a:pPr>
              <a:defRPr/>
            </a:pPr>
            <a:fld id="{82B4DEEF-8B5C-4886-BF64-7A7857BEC001}"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4120220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18A3FFB-D00A-4B23-9F77-554FFE9CB6D6}"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1994077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56CD5B4-1D6B-41CC-A396-1332C59CDC78}"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1568124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548B63A2-AB6C-4373-B01C-EC3C70F6AECA}"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3428231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52143B35-80A4-4933-90E8-EBB7733B772C}"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282416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BEC5D878-D79D-48B3-8CA0-B69558C8205B}"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437648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9E341B29-72E7-4842-B5F0-F9902D96C18E}"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4017861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4A530141-EF15-46D1-8A48-0AB779927C2B}"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183380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B74178B-F6AB-4B24-BE87-E9BB68E3E6C8}"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1717826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2AE7F62-042C-480B-8FB4-A208CB1E470B}"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1774792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609600"/>
            <a:ext cx="1943100" cy="54864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85800" y="609600"/>
            <a:ext cx="56769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6"/>
          <p:cNvSpPr>
            <a:spLocks noGrp="1" noChangeArrowheads="1"/>
          </p:cNvSpPr>
          <p:nvPr>
            <p:ph type="dt" sz="half" idx="10"/>
          </p:nvPr>
        </p:nvSpPr>
        <p:spPr>
          <a:ln/>
        </p:spPr>
        <p:txBody>
          <a:bodyPr/>
          <a:lstStyle>
            <a:lvl1pPr>
              <a:defRPr/>
            </a:lvl1pPr>
          </a:lstStyle>
          <a:p>
            <a:pPr>
              <a:defRPr/>
            </a:pPr>
            <a:endParaRPr lang="zh-CN" alt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9755388-2A17-4873-8B54-44AD96F35854}" type="slidenum">
              <a:rPr lang="zh-CN" altLang="en-US">
                <a:solidFill>
                  <a:srgbClr val="FFFFFF"/>
                </a:solidFill>
              </a:rPr>
              <a:pPr>
                <a:defRPr/>
              </a:pPr>
              <a:t>‹#›</a:t>
            </a:fld>
            <a:endParaRPr lang="zh-CN" altLang="en-US">
              <a:solidFill>
                <a:srgbClr val="FFFFFF"/>
              </a:solidFill>
            </a:endParaRPr>
          </a:p>
        </p:txBody>
      </p:sp>
    </p:spTree>
    <p:extLst>
      <p:ext uri="{BB962C8B-B14F-4D97-AF65-F5344CB8AC3E}">
        <p14:creationId xmlns="" xmlns:p14="http://schemas.microsoft.com/office/powerpoint/2010/main" val="364848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8715B2-39BB-4238-A6A1-22BDACC595B8}" type="datetimeFigureOut">
              <a:rPr lang="ar-SA" smtClean="0"/>
              <a:pPr/>
              <a:t>02/07/1441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384A02-D0DD-4E58-87A6-2E267CEEECF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8715B2-39BB-4238-A6A1-22BDACC595B8}" type="datetimeFigureOut">
              <a:rPr lang="ar-SA" smtClean="0"/>
              <a:pPr/>
              <a:t>02/07/1441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384A02-D0DD-4E58-87A6-2E267CEEECF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111619"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 xmlns:a14="http://schemas.microsoft.com/office/drawing/2010/main" w="9525" cap="rnd">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rtl="0" fontAlgn="base">
                <a:spcBef>
                  <a:spcPct val="0"/>
                </a:spcBef>
                <a:spcAft>
                  <a:spcPct val="0"/>
                </a:spcAft>
                <a:defRPr/>
              </a:pPr>
              <a:endParaRPr kumimoji="1" lang="ar-SA" sz="2400">
                <a:solidFill>
                  <a:srgbClr val="FFFFFF"/>
                </a:solidFill>
                <a:cs typeface="Arial" pitchFamily="34" charset="0"/>
              </a:endParaRPr>
            </a:p>
          </p:txBody>
        </p:sp>
        <p:sp>
          <p:nvSpPr>
            <p:cNvPr id="1033" name="Arc 4"/>
            <p:cNvSpPr>
              <a:spLocks/>
            </p:cNvSpPr>
            <p:nvPr/>
          </p:nvSpPr>
          <p:spPr bwMode="auto">
            <a:xfrm>
              <a:off x="0" y="1"/>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ar-SA" sz="2400" smtClean="0">
                <a:solidFill>
                  <a:srgbClr val="FFFFFF"/>
                </a:solidFill>
                <a:cs typeface="Arial" pitchFamily="34" charset="0"/>
              </a:endParaRPr>
            </a:p>
          </p:txBody>
        </p:sp>
      </p:grpSp>
      <p:sp>
        <p:nvSpPr>
          <p:cNvPr id="111621"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p>
        </p:txBody>
      </p:sp>
      <p:sp>
        <p:nvSpPr>
          <p:cNvPr id="111622"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l" rtl="0">
              <a:defRPr kumimoji="0" sz="1400">
                <a:cs typeface="+mn-cs"/>
              </a:defRPr>
            </a:lvl1pPr>
          </a:lstStyle>
          <a:p>
            <a:pPr fontAlgn="base">
              <a:spcBef>
                <a:spcPct val="0"/>
              </a:spcBef>
              <a:spcAft>
                <a:spcPct val="0"/>
              </a:spcAft>
              <a:defRPr/>
            </a:pPr>
            <a:endParaRPr lang="zh-CN" altLang="en-US">
              <a:solidFill>
                <a:srgbClr val="FFFFFF"/>
              </a:solidFill>
            </a:endParaRPr>
          </a:p>
        </p:txBody>
      </p:sp>
      <p:sp>
        <p:nvSpPr>
          <p:cNvPr id="111623"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a:defRPr kumimoji="0" sz="1400">
                <a:cs typeface="+mn-cs"/>
              </a:defRPr>
            </a:lvl1pPr>
          </a:lstStyle>
          <a:p>
            <a:pPr fontAlgn="base">
              <a:spcBef>
                <a:spcPct val="0"/>
              </a:spcBef>
              <a:spcAft>
                <a:spcPct val="0"/>
              </a:spcAft>
              <a:defRPr/>
            </a:pPr>
            <a:endParaRPr lang="zh-CN" altLang="en-US">
              <a:solidFill>
                <a:srgbClr val="FFFFFF"/>
              </a:solidFill>
            </a:endParaRPr>
          </a:p>
        </p:txBody>
      </p:sp>
      <p:sp>
        <p:nvSpPr>
          <p:cNvPr id="111624"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rtl="0">
              <a:defRPr kumimoji="0" sz="1400">
                <a:cs typeface="+mn-cs"/>
              </a:defRPr>
            </a:lvl1pPr>
          </a:lstStyle>
          <a:p>
            <a:pPr fontAlgn="base">
              <a:spcBef>
                <a:spcPct val="0"/>
              </a:spcBef>
              <a:spcAft>
                <a:spcPct val="0"/>
              </a:spcAft>
              <a:defRPr/>
            </a:pPr>
            <a:fld id="{B64D3E15-7275-41B5-929B-2C67F3348CFB}" type="slidenum">
              <a:rPr lang="zh-CN" altLang="en-US">
                <a:solidFill>
                  <a:srgbClr val="FFFFFF"/>
                </a:solidFill>
              </a:rPr>
              <a:pPr fontAlgn="base">
                <a:spcBef>
                  <a:spcPct val="0"/>
                </a:spcBef>
                <a:spcAft>
                  <a:spcPct val="0"/>
                </a:spcAft>
                <a:defRPr/>
              </a:pPr>
              <a:t>‹#›</a:t>
            </a:fld>
            <a:endParaRPr lang="zh-CN" altLang="en-US">
              <a:solidFill>
                <a:srgbClr val="FFFFFF"/>
              </a:solidFill>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extLst>
      <p:ext uri="{BB962C8B-B14F-4D97-AF65-F5344CB8AC3E}">
        <p14:creationId xmlns="" xmlns:p14="http://schemas.microsoft.com/office/powerpoint/2010/main" val="628442171"/>
      </p:ext>
    </p:extLst>
  </p:cSld>
  <p:clrMap bg1="dk2" tx1="lt1" bg2="dk1"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SimSun" pitchFamily="2" charset="-122"/>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http://bcornelius00.tripod.com/sitebuildercontent/sitebuilderpictures/candidiasis.jpeg" TargetMode="External"/><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0"/>
            <a:ext cx="7772400" cy="3048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b="1" dirty="0" smtClean="0">
                <a:solidFill>
                  <a:srgbClr val="0070C0"/>
                </a:solidFill>
              </a:rPr>
              <a:t/>
            </a:r>
            <a:br>
              <a:rPr lang="ar-IQ" b="1" dirty="0" smtClean="0">
                <a:solidFill>
                  <a:srgbClr val="0070C0"/>
                </a:solidFill>
              </a:rPr>
            </a:br>
            <a:r>
              <a:rPr lang="ar-IQ" b="1" dirty="0" smtClean="0">
                <a:solidFill>
                  <a:srgbClr val="0070C0"/>
                </a:solidFill>
              </a:rPr>
              <a:t>حقيبة  تعليمية</a:t>
            </a:r>
            <a:r>
              <a:rPr lang="ar-IQ" b="1" dirty="0" smtClean="0">
                <a:solidFill>
                  <a:srgbClr val="0070C0"/>
                </a:solidFill>
                <a:latin typeface="Arial Black" pitchFamily="34" charset="0"/>
              </a:rPr>
              <a:t/>
            </a:r>
            <a:br>
              <a:rPr lang="ar-IQ" b="1" dirty="0" smtClean="0">
                <a:solidFill>
                  <a:srgbClr val="0070C0"/>
                </a:solidFill>
                <a:latin typeface="Arial Black" pitchFamily="34" charset="0"/>
              </a:rPr>
            </a:br>
            <a:r>
              <a:rPr lang="en-US" sz="6600" dirty="0" smtClean="0">
                <a:solidFill>
                  <a:srgbClr val="000000"/>
                </a:solidFill>
                <a:latin typeface="Tahoma" pitchFamily="34" charset="0"/>
              </a:rPr>
              <a:t/>
            </a:r>
            <a:br>
              <a:rPr lang="en-US" sz="6600" dirty="0" smtClean="0">
                <a:solidFill>
                  <a:srgbClr val="000000"/>
                </a:solidFill>
                <a:latin typeface="Tahoma" pitchFamily="34" charset="0"/>
              </a:rPr>
            </a:br>
            <a:r>
              <a:rPr lang="ar-IQ" sz="6600" b="1" dirty="0" smtClean="0">
                <a:solidFill>
                  <a:srgbClr val="0070C0"/>
                </a:solidFill>
              </a:rPr>
              <a:t> </a:t>
            </a:r>
            <a:endParaRPr lang="ar-SA" sz="6600" b="1" dirty="0">
              <a:solidFill>
                <a:srgbClr val="0070C0"/>
              </a:solidFill>
            </a:endParaRPr>
          </a:p>
        </p:txBody>
      </p:sp>
      <p:sp>
        <p:nvSpPr>
          <p:cNvPr id="3" name="عنوان فرعي 2"/>
          <p:cNvSpPr>
            <a:spLocks noGrp="1"/>
          </p:cNvSpPr>
          <p:nvPr>
            <p:ph type="subTitle"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endParaRPr lang="en-US" b="1" dirty="0" smtClean="0">
              <a:solidFill>
                <a:srgbClr val="0070C0"/>
              </a:solidFill>
              <a:latin typeface="Elephant" pitchFamily="18" charset="0"/>
              <a:cs typeface="PT Bold Heading" pitchFamily="2" charset="-78"/>
            </a:endParaRPr>
          </a:p>
          <a:p>
            <a:endParaRPr lang="en-US" b="1" dirty="0">
              <a:solidFill>
                <a:srgbClr val="0070C0"/>
              </a:solidFill>
              <a:latin typeface="Elephant" pitchFamily="18" charset="0"/>
              <a:cs typeface="PT Bold Heading" pitchFamily="2" charset="-78"/>
            </a:endParaRPr>
          </a:p>
          <a:p>
            <a:r>
              <a:rPr lang="en-US" sz="4800" b="1" dirty="0" smtClean="0">
                <a:solidFill>
                  <a:srgbClr val="0070C0"/>
                </a:solidFill>
                <a:latin typeface="Elephant" pitchFamily="18" charset="0"/>
                <a:cs typeface="PT Bold Heading" pitchFamily="2" charset="-78"/>
              </a:rPr>
              <a:t>Lectures  of </a:t>
            </a:r>
          </a:p>
          <a:p>
            <a:r>
              <a:rPr lang="en-US" sz="6600" b="1" dirty="0" smtClean="0">
                <a:solidFill>
                  <a:srgbClr val="0070C0"/>
                </a:solidFill>
                <a:latin typeface="Elephant" pitchFamily="18" charset="0"/>
                <a:cs typeface="PT Bold Heading" pitchFamily="2" charset="-78"/>
              </a:rPr>
              <a:t>Microbiology</a:t>
            </a:r>
          </a:p>
          <a:p>
            <a:r>
              <a:rPr lang="en-US" sz="2400" b="1" dirty="0" smtClean="0">
                <a:solidFill>
                  <a:srgbClr val="0070C0"/>
                </a:solidFill>
                <a:latin typeface="Elephant" pitchFamily="18" charset="0"/>
                <a:cs typeface="PT Bold Heading" pitchFamily="2" charset="-78"/>
              </a:rPr>
              <a:t>1</a:t>
            </a:r>
            <a:r>
              <a:rPr lang="en-US" sz="2400" b="1" baseline="30000" dirty="0" smtClean="0">
                <a:solidFill>
                  <a:srgbClr val="0070C0"/>
                </a:solidFill>
                <a:latin typeface="Elephant" pitchFamily="18" charset="0"/>
                <a:cs typeface="PT Bold Heading" pitchFamily="2" charset="-78"/>
              </a:rPr>
              <a:t>st</a:t>
            </a:r>
            <a:r>
              <a:rPr lang="en-US" sz="2400" b="1" dirty="0" smtClean="0">
                <a:solidFill>
                  <a:srgbClr val="0070C0"/>
                </a:solidFill>
                <a:latin typeface="Elephant" pitchFamily="18" charset="0"/>
                <a:cs typeface="PT Bold Heading" pitchFamily="2" charset="-78"/>
              </a:rPr>
              <a:t> Class Nursing </a:t>
            </a:r>
          </a:p>
          <a:p>
            <a:endParaRPr lang="en-US" sz="2800" dirty="0" smtClean="0">
              <a:solidFill>
                <a:srgbClr val="0070C0"/>
              </a:solidFill>
              <a:latin typeface="David" pitchFamily="34" charset="-79"/>
              <a:cs typeface="David" pitchFamily="34" charset="-79"/>
            </a:endParaRPr>
          </a:p>
          <a:p>
            <a:endParaRPr lang="en-US" sz="2800" dirty="0" smtClean="0">
              <a:solidFill>
                <a:srgbClr val="0070C0"/>
              </a:solidFill>
              <a:latin typeface="David" pitchFamily="34" charset="-79"/>
              <a:cs typeface="David" pitchFamily="34" charset="-79"/>
            </a:endParaRPr>
          </a:p>
          <a:p>
            <a:endParaRPr lang="en-US" sz="2800" dirty="0" smtClean="0">
              <a:solidFill>
                <a:srgbClr val="0070C0"/>
              </a:solidFill>
              <a:latin typeface="David" pitchFamily="34" charset="-79"/>
              <a:cs typeface="David" pitchFamily="34" charset="-79"/>
            </a:endParaRPr>
          </a:p>
          <a:p>
            <a:r>
              <a:rPr lang="en-US" sz="2800" dirty="0" err="1" smtClean="0">
                <a:solidFill>
                  <a:srgbClr val="0070C0"/>
                </a:solidFill>
                <a:latin typeface="David" pitchFamily="34" charset="-79"/>
                <a:cs typeface="David" pitchFamily="34" charset="-79"/>
              </a:rPr>
              <a:t>Dr.Hussein</a:t>
            </a:r>
            <a:r>
              <a:rPr lang="en-US" sz="2800" dirty="0" smtClean="0">
                <a:solidFill>
                  <a:srgbClr val="0070C0"/>
                </a:solidFill>
                <a:latin typeface="David" pitchFamily="34" charset="-79"/>
                <a:cs typeface="David" pitchFamily="34" charset="-79"/>
              </a:rPr>
              <a:t>  Al-</a:t>
            </a:r>
            <a:r>
              <a:rPr lang="en-US" sz="2800" dirty="0" err="1" smtClean="0">
                <a:solidFill>
                  <a:srgbClr val="0070C0"/>
                </a:solidFill>
                <a:latin typeface="David" pitchFamily="34" charset="-79"/>
                <a:cs typeface="David" pitchFamily="34" charset="-79"/>
              </a:rPr>
              <a:t>Nasrawi</a:t>
            </a:r>
            <a:r>
              <a:rPr lang="en-US" sz="2800" dirty="0" smtClean="0">
                <a:solidFill>
                  <a:srgbClr val="0070C0"/>
                </a:solidFill>
                <a:latin typeface="David" pitchFamily="34" charset="-79"/>
                <a:cs typeface="David" pitchFamily="34" charset="-79"/>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228600"/>
            <a:ext cx="8839200" cy="6629400"/>
          </a:xfrm>
        </p:spPr>
        <p:txBody>
          <a:bodyPr/>
          <a:lstStyle/>
          <a:p>
            <a:endParaRPr lang="en-US" sz="2800" b="1" dirty="0" smtClean="0">
              <a:solidFill>
                <a:srgbClr val="FFFF00"/>
              </a:solidFill>
            </a:endParaRPr>
          </a:p>
          <a:p>
            <a:r>
              <a:rPr lang="en-US" sz="2800" b="1" dirty="0" smtClean="0">
                <a:solidFill>
                  <a:srgbClr val="FFFF00"/>
                </a:solidFill>
              </a:rPr>
              <a:t>Pathogenic factors of </a:t>
            </a:r>
            <a:r>
              <a:rPr lang="en-US" sz="2800" b="1" i="1" dirty="0" smtClean="0">
                <a:solidFill>
                  <a:srgbClr val="FFFF00"/>
                </a:solidFill>
              </a:rPr>
              <a:t>Staphylococcus </a:t>
            </a:r>
            <a:r>
              <a:rPr lang="en-US" sz="2800" b="1" i="1" dirty="0" err="1" smtClean="0">
                <a:solidFill>
                  <a:srgbClr val="FFFF00"/>
                </a:solidFill>
              </a:rPr>
              <a:t>aureus</a:t>
            </a:r>
            <a:r>
              <a:rPr lang="en-US" sz="2800" b="1" i="1" dirty="0" smtClean="0">
                <a:solidFill>
                  <a:srgbClr val="FFFF00"/>
                </a:solidFill>
              </a:rPr>
              <a:t>  : </a:t>
            </a:r>
            <a:endParaRPr lang="en-US" sz="2800" dirty="0" smtClean="0">
              <a:solidFill>
                <a:srgbClr val="FFFF00"/>
              </a:solidFill>
            </a:endParaRPr>
          </a:p>
          <a:p>
            <a:pPr lvl="0"/>
            <a:r>
              <a:rPr lang="en-US" sz="2800" b="1" dirty="0" smtClean="0">
                <a:solidFill>
                  <a:srgbClr val="FFFF00"/>
                </a:solidFill>
              </a:rPr>
              <a:t>1-Surface antigens</a:t>
            </a:r>
            <a:r>
              <a:rPr lang="en-US" sz="2800" dirty="0" smtClean="0">
                <a:solidFill>
                  <a:srgbClr val="FFFF00"/>
                </a:solidFill>
              </a:rPr>
              <a:t>    </a:t>
            </a:r>
            <a:r>
              <a:rPr lang="en-US" sz="2800" b="1" dirty="0" smtClean="0"/>
              <a:t>a-Capsular polysaccharides</a:t>
            </a:r>
          </a:p>
          <a:p>
            <a:r>
              <a:rPr lang="en-US" sz="2800" b="1" dirty="0" smtClean="0"/>
              <a:t>                                    </a:t>
            </a:r>
            <a:r>
              <a:rPr lang="en-US" sz="2400" b="1" dirty="0" smtClean="0"/>
              <a:t>b-</a:t>
            </a:r>
            <a:r>
              <a:rPr lang="en-US" sz="2400" b="1" dirty="0" err="1" smtClean="0"/>
              <a:t>Teichoic</a:t>
            </a:r>
            <a:r>
              <a:rPr lang="en-US" sz="2400" b="1" dirty="0" smtClean="0"/>
              <a:t> acid</a:t>
            </a:r>
          </a:p>
          <a:p>
            <a:r>
              <a:rPr lang="en-US" sz="2400" b="1" dirty="0" smtClean="0"/>
              <a:t>                                          c-Protein A</a:t>
            </a:r>
          </a:p>
          <a:p>
            <a:r>
              <a:rPr lang="en-US" sz="2400" b="1" dirty="0" smtClean="0"/>
              <a:t>                                         d- Adhesions </a:t>
            </a:r>
          </a:p>
          <a:p>
            <a:pPr lvl="0"/>
            <a:r>
              <a:rPr lang="en-US" sz="2800" b="1" dirty="0" smtClean="0">
                <a:solidFill>
                  <a:srgbClr val="FFFF00"/>
                </a:solidFill>
              </a:rPr>
              <a:t>2-Extracellular proteins</a:t>
            </a:r>
            <a:r>
              <a:rPr lang="en-US" sz="2800" dirty="0" smtClean="0">
                <a:solidFill>
                  <a:srgbClr val="FFFF00"/>
                </a:solidFill>
              </a:rPr>
              <a:t> </a:t>
            </a:r>
            <a:r>
              <a:rPr lang="en-US" sz="2400" dirty="0" smtClean="0"/>
              <a:t>: </a:t>
            </a:r>
          </a:p>
          <a:p>
            <a:pPr lvl="0"/>
            <a:r>
              <a:rPr lang="en-US" sz="2400" b="1" dirty="0" smtClean="0"/>
              <a:t>                                       a-Toxins Alfa , Beta ,Gamma and Delta.                                     </a:t>
            </a:r>
          </a:p>
          <a:p>
            <a:r>
              <a:rPr lang="en-US" sz="2400" b="1" dirty="0" smtClean="0"/>
              <a:t>                                       b- </a:t>
            </a:r>
            <a:r>
              <a:rPr lang="en-US" sz="2400" b="1" dirty="0" err="1" smtClean="0"/>
              <a:t>Pyrogens</a:t>
            </a:r>
            <a:r>
              <a:rPr lang="en-US" sz="2400" b="1" dirty="0" smtClean="0"/>
              <a:t>  (Fever inducers).</a:t>
            </a:r>
          </a:p>
          <a:p>
            <a:r>
              <a:rPr lang="en-US" sz="2400" b="1" dirty="0" smtClean="0"/>
              <a:t> </a:t>
            </a:r>
            <a:r>
              <a:rPr lang="en-US" sz="2800" dirty="0" smtClean="0">
                <a:solidFill>
                  <a:srgbClr val="FFFF00"/>
                </a:solidFill>
              </a:rPr>
              <a:t>MRSA</a:t>
            </a:r>
            <a:r>
              <a:rPr lang="en-US" sz="2800" dirty="0" smtClean="0"/>
              <a:t> : </a:t>
            </a:r>
            <a:r>
              <a:rPr lang="en-US" sz="2400" dirty="0" err="1" smtClean="0"/>
              <a:t>Methicillin</a:t>
            </a:r>
            <a:r>
              <a:rPr lang="en-US" sz="2400" dirty="0" smtClean="0"/>
              <a:t> Resistance </a:t>
            </a:r>
            <a:r>
              <a:rPr lang="en-US" sz="2400" dirty="0" err="1" smtClean="0"/>
              <a:t>Staphylococus</a:t>
            </a:r>
            <a:r>
              <a:rPr lang="en-US" sz="2400" dirty="0" smtClean="0"/>
              <a:t> </a:t>
            </a:r>
            <a:r>
              <a:rPr lang="en-US" sz="2400" dirty="0" err="1" smtClean="0"/>
              <a:t>Aureus</a:t>
            </a:r>
            <a:r>
              <a:rPr lang="en-US" sz="2400" dirty="0" smtClean="0"/>
              <a:t> :Type of Staphylococcus </a:t>
            </a:r>
            <a:r>
              <a:rPr lang="en-US" sz="2400" dirty="0" err="1" smtClean="0"/>
              <a:t>aureus</a:t>
            </a:r>
            <a:r>
              <a:rPr lang="en-US" sz="2400" dirty="0" smtClean="0"/>
              <a:t> infection cannot be killed by antibiotics , very common infection in healthy people visit hospitals ,with symptoms of nausea , vomiting and shortness of breath. </a:t>
            </a:r>
            <a:endParaRPr lang="ar-IQ"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
          </a:xfrm>
        </p:spPr>
        <p:txBody>
          <a:bodyPr/>
          <a:lstStyle/>
          <a:p>
            <a:r>
              <a:rPr lang="en-US" b="1" dirty="0" smtClean="0"/>
              <a:t/>
            </a:r>
            <a:br>
              <a:rPr lang="en-US" b="1" dirty="0" smtClean="0"/>
            </a:br>
            <a:r>
              <a:rPr lang="en-US" b="1" dirty="0" smtClean="0"/>
              <a:t/>
            </a:r>
            <a:br>
              <a:rPr lang="en-US" b="1" dirty="0" smtClean="0"/>
            </a:br>
            <a:r>
              <a:rPr lang="en-US" sz="3200" b="1" dirty="0" smtClean="0"/>
              <a:t>(( Streptococci ))</a:t>
            </a:r>
            <a:r>
              <a:rPr lang="en-US" sz="3200" dirty="0" smtClean="0"/>
              <a:t/>
            </a:r>
            <a:br>
              <a:rPr lang="en-US" sz="3200" dirty="0" smtClean="0"/>
            </a:br>
            <a:r>
              <a:rPr lang="en-US" dirty="0" smtClean="0"/>
              <a:t> </a:t>
            </a:r>
            <a:br>
              <a:rPr lang="en-US" dirty="0" smtClean="0"/>
            </a:br>
            <a:endParaRPr lang="ar-IQ" dirty="0"/>
          </a:p>
        </p:txBody>
      </p:sp>
      <p:sp>
        <p:nvSpPr>
          <p:cNvPr id="3" name="عنصر نائب للمحتوى 2"/>
          <p:cNvSpPr>
            <a:spLocks noGrp="1"/>
          </p:cNvSpPr>
          <p:nvPr>
            <p:ph idx="1"/>
          </p:nvPr>
        </p:nvSpPr>
        <p:spPr>
          <a:xfrm>
            <a:off x="0" y="1219200"/>
            <a:ext cx="9144000" cy="5638800"/>
          </a:xfrm>
        </p:spPr>
        <p:txBody>
          <a:bodyPr/>
          <a:lstStyle/>
          <a:p>
            <a:r>
              <a:rPr lang="en-US" b="1" dirty="0" err="1" smtClean="0"/>
              <a:t>Charcteristics</a:t>
            </a:r>
            <a:r>
              <a:rPr lang="en-US" b="1" dirty="0" smtClean="0"/>
              <a:t> :</a:t>
            </a:r>
            <a:r>
              <a:rPr lang="en-US" dirty="0" smtClean="0"/>
              <a:t>Spherical , in chains , Gram positive</a:t>
            </a:r>
            <a:r>
              <a:rPr lang="en-US" b="1" dirty="0" smtClean="0"/>
              <a:t>  </a:t>
            </a:r>
            <a:endParaRPr lang="en-US" dirty="0" smtClean="0"/>
          </a:p>
          <a:p>
            <a:r>
              <a:rPr lang="en-US" b="1" dirty="0" smtClean="0"/>
              <a:t>Classification of streptococci</a:t>
            </a:r>
            <a:endParaRPr lang="en-US" dirty="0" smtClean="0"/>
          </a:p>
          <a:p>
            <a:pPr lvl="0"/>
            <a:r>
              <a:rPr lang="en-US" b="1" dirty="0" smtClean="0">
                <a:solidFill>
                  <a:srgbClr val="FFFF00"/>
                </a:solidFill>
              </a:rPr>
              <a:t>1-Beta-hemolytic streptococci</a:t>
            </a:r>
            <a:r>
              <a:rPr lang="en-US" dirty="0" smtClean="0">
                <a:solidFill>
                  <a:srgbClr val="FFFF00"/>
                </a:solidFill>
              </a:rPr>
              <a:t> </a:t>
            </a:r>
            <a:r>
              <a:rPr lang="en-US" dirty="0" smtClean="0"/>
              <a:t>produce zones of clear </a:t>
            </a:r>
            <a:r>
              <a:rPr lang="en-US" dirty="0" err="1" smtClean="0"/>
              <a:t>hemolysis</a:t>
            </a:r>
            <a:r>
              <a:rPr lang="en-US" dirty="0" smtClean="0"/>
              <a:t> around each colony, complete </a:t>
            </a:r>
            <a:r>
              <a:rPr lang="en-US" dirty="0" err="1" smtClean="0"/>
              <a:t>haemolysis</a:t>
            </a:r>
            <a:r>
              <a:rPr lang="en-US" dirty="0" smtClean="0"/>
              <a:t> .</a:t>
            </a:r>
            <a:r>
              <a:rPr lang="en-US" b="1" dirty="0" smtClean="0"/>
              <a:t>ex: </a:t>
            </a:r>
            <a:r>
              <a:rPr lang="en-US" b="1" dirty="0" err="1" smtClean="0">
                <a:solidFill>
                  <a:srgbClr val="FFFF00"/>
                </a:solidFill>
              </a:rPr>
              <a:t>S.pyogens</a:t>
            </a:r>
            <a:r>
              <a:rPr lang="en-US" b="1" dirty="0" smtClean="0">
                <a:solidFill>
                  <a:srgbClr val="FFFF00"/>
                </a:solidFill>
              </a:rPr>
              <a:t> .</a:t>
            </a:r>
            <a:endParaRPr lang="en-US" dirty="0" smtClean="0">
              <a:solidFill>
                <a:srgbClr val="FFFF00"/>
              </a:solidFill>
            </a:endParaRPr>
          </a:p>
          <a:p>
            <a:pPr lvl="0"/>
            <a:endParaRPr lang="en-US" b="1" dirty="0" smtClean="0">
              <a:solidFill>
                <a:srgbClr val="FFFF00"/>
              </a:solidFill>
            </a:endParaRPr>
          </a:p>
          <a:p>
            <a:pPr lvl="0"/>
            <a:r>
              <a:rPr lang="en-US" b="1" dirty="0" smtClean="0">
                <a:solidFill>
                  <a:srgbClr val="FFFF00"/>
                </a:solidFill>
              </a:rPr>
              <a:t>2-Alpha-hemolytic streptococci</a:t>
            </a:r>
            <a:r>
              <a:rPr lang="en-US" dirty="0" smtClean="0">
                <a:solidFill>
                  <a:srgbClr val="FFFF00"/>
                </a:solidFill>
              </a:rPr>
              <a:t> </a:t>
            </a:r>
            <a:r>
              <a:rPr lang="en-US" dirty="0" smtClean="0"/>
              <a:t>incomplete </a:t>
            </a:r>
            <a:r>
              <a:rPr lang="en-US" dirty="0" err="1" smtClean="0"/>
              <a:t>hemolysis.</a:t>
            </a:r>
            <a:r>
              <a:rPr lang="en-US" b="1" dirty="0" err="1" smtClean="0"/>
              <a:t>ex</a:t>
            </a:r>
            <a:r>
              <a:rPr lang="en-US" b="1" dirty="0" smtClean="0"/>
              <a:t>: </a:t>
            </a:r>
            <a:r>
              <a:rPr lang="en-US" b="1" dirty="0" err="1" smtClean="0">
                <a:solidFill>
                  <a:srgbClr val="FFFF00"/>
                </a:solidFill>
              </a:rPr>
              <a:t>S.viridans</a:t>
            </a:r>
            <a:r>
              <a:rPr lang="en-US" dirty="0" smtClean="0">
                <a:solidFill>
                  <a:srgbClr val="FFFF00"/>
                </a:solidFill>
              </a:rPr>
              <a:t>.</a:t>
            </a:r>
          </a:p>
          <a:p>
            <a:pPr lvl="0"/>
            <a:r>
              <a:rPr lang="en-US" b="1" dirty="0" smtClean="0">
                <a:solidFill>
                  <a:srgbClr val="FFFF00"/>
                </a:solidFill>
              </a:rPr>
              <a:t>3-Gamma-hemolytic streptococci</a:t>
            </a:r>
            <a:r>
              <a:rPr lang="en-US" dirty="0" smtClean="0">
                <a:solidFill>
                  <a:srgbClr val="FFFF00"/>
                </a:solidFill>
              </a:rPr>
              <a:t> are </a:t>
            </a:r>
            <a:r>
              <a:rPr lang="en-US" dirty="0" err="1" smtClean="0"/>
              <a:t>nonhemolytic</a:t>
            </a:r>
            <a:r>
              <a:rPr lang="en-US" dirty="0" smtClean="0"/>
              <a:t>  </a:t>
            </a:r>
            <a:r>
              <a:rPr lang="en-US" b="1" dirty="0" err="1" smtClean="0"/>
              <a:t>ex:.</a:t>
            </a:r>
            <a:r>
              <a:rPr lang="en-US" b="1" dirty="0" err="1" smtClean="0">
                <a:solidFill>
                  <a:srgbClr val="FFFF00"/>
                </a:solidFill>
              </a:rPr>
              <a:t>S.faeces</a:t>
            </a:r>
            <a:r>
              <a:rPr lang="en-US" b="1" dirty="0" smtClean="0">
                <a:solidFill>
                  <a:srgbClr val="FFFF00"/>
                </a:solidFill>
              </a:rPr>
              <a:t>.</a:t>
            </a:r>
            <a:endParaRPr lang="en-US" dirty="0" smtClean="0">
              <a:solidFill>
                <a:srgbClr val="FFFF00"/>
              </a:solidFill>
            </a:endParaRPr>
          </a:p>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7772400" cy="1066800"/>
          </a:xfrm>
        </p:spPr>
        <p:txBody>
          <a:bodyPr/>
          <a:lstStyle/>
          <a:p>
            <a:r>
              <a:rPr lang="en-US" sz="3200" b="1" dirty="0" smtClean="0"/>
              <a:t>Diseases caused by Streptococci</a:t>
            </a:r>
            <a:endParaRPr lang="ar-IQ" sz="3200" dirty="0"/>
          </a:p>
        </p:txBody>
      </p:sp>
      <p:sp>
        <p:nvSpPr>
          <p:cNvPr id="3" name="عنصر نائب للمحتوى 2"/>
          <p:cNvSpPr>
            <a:spLocks noGrp="1"/>
          </p:cNvSpPr>
          <p:nvPr>
            <p:ph idx="1"/>
          </p:nvPr>
        </p:nvSpPr>
        <p:spPr>
          <a:xfrm>
            <a:off x="0" y="914400"/>
            <a:ext cx="9144000" cy="5943600"/>
          </a:xfrm>
        </p:spPr>
        <p:txBody>
          <a:bodyPr/>
          <a:lstStyle/>
          <a:p>
            <a:pPr lvl="0"/>
            <a:r>
              <a:rPr lang="en-US" dirty="0" smtClean="0">
                <a:solidFill>
                  <a:srgbClr val="FFFF00"/>
                </a:solidFill>
              </a:rPr>
              <a:t>1- </a:t>
            </a:r>
            <a:r>
              <a:rPr lang="en-US" sz="2800" dirty="0" smtClean="0">
                <a:solidFill>
                  <a:srgbClr val="FFFF00"/>
                </a:solidFill>
              </a:rPr>
              <a:t>Impetigo </a:t>
            </a:r>
          </a:p>
          <a:p>
            <a:pPr lvl="0"/>
            <a:r>
              <a:rPr lang="en-US" sz="2800" dirty="0" smtClean="0">
                <a:solidFill>
                  <a:srgbClr val="FFFF00"/>
                </a:solidFill>
              </a:rPr>
              <a:t>2-Pharyngitis </a:t>
            </a:r>
          </a:p>
          <a:p>
            <a:pPr lvl="0"/>
            <a:r>
              <a:rPr lang="en-US" sz="2800" dirty="0" smtClean="0">
                <a:solidFill>
                  <a:srgbClr val="FFFF00"/>
                </a:solidFill>
              </a:rPr>
              <a:t>3-Cellulitis </a:t>
            </a:r>
            <a:r>
              <a:rPr lang="en-US" sz="2800" dirty="0" smtClean="0"/>
              <a:t>(inflammation of the deeper layers of skin and connective tissue under the skin)  </a:t>
            </a:r>
          </a:p>
          <a:p>
            <a:pPr lvl="0"/>
            <a:r>
              <a:rPr lang="en-US" sz="2800" dirty="0" smtClean="0">
                <a:solidFill>
                  <a:srgbClr val="FFFF00"/>
                </a:solidFill>
              </a:rPr>
              <a:t>4-Mastitis</a:t>
            </a:r>
            <a:r>
              <a:rPr lang="en-US" sz="2800" dirty="0" smtClean="0"/>
              <a:t> (inflammation of the breast in women ) . </a:t>
            </a:r>
          </a:p>
          <a:p>
            <a:r>
              <a:rPr lang="en-US" sz="2800" dirty="0" smtClean="0"/>
              <a:t>5-</a:t>
            </a:r>
            <a:r>
              <a:rPr lang="en-US" sz="2800" dirty="0" smtClean="0">
                <a:solidFill>
                  <a:srgbClr val="FFFF00"/>
                </a:solidFill>
              </a:rPr>
              <a:t>Bacteremia</a:t>
            </a:r>
            <a:r>
              <a:rPr lang="en-US" sz="2800" dirty="0" smtClean="0"/>
              <a:t> (Spread of bacteria to the bloodstream ) </a:t>
            </a:r>
          </a:p>
          <a:p>
            <a:r>
              <a:rPr lang="en-US" sz="2800" dirty="0" smtClean="0">
                <a:solidFill>
                  <a:srgbClr val="FFFF00"/>
                </a:solidFill>
              </a:rPr>
              <a:t>6-Pneumonia </a:t>
            </a:r>
          </a:p>
          <a:p>
            <a:r>
              <a:rPr lang="en-US" sz="2800" dirty="0" smtClean="0">
                <a:solidFill>
                  <a:srgbClr val="FFFF00"/>
                </a:solidFill>
              </a:rPr>
              <a:t>7-Endocarditis ( inflammation of  heart valves )</a:t>
            </a:r>
          </a:p>
          <a:p>
            <a:r>
              <a:rPr lang="en-US" sz="2800" dirty="0" smtClean="0">
                <a:solidFill>
                  <a:srgbClr val="FFFF00"/>
                </a:solidFill>
              </a:rPr>
              <a:t>8-Osteomyelitis (Inflammation of the bones )</a:t>
            </a:r>
          </a:p>
          <a:p>
            <a:r>
              <a:rPr lang="en-US" sz="2800" dirty="0" smtClean="0">
                <a:solidFill>
                  <a:srgbClr val="FFFF00"/>
                </a:solidFill>
              </a:rPr>
              <a:t>9-Food poisoning( </a:t>
            </a:r>
            <a:r>
              <a:rPr lang="en-US" sz="2800" dirty="0" err="1" smtClean="0">
                <a:solidFill>
                  <a:srgbClr val="FFFF00"/>
                </a:solidFill>
              </a:rPr>
              <a:t>nausia</a:t>
            </a:r>
            <a:r>
              <a:rPr lang="en-US" sz="2800" dirty="0" smtClean="0">
                <a:solidFill>
                  <a:srgbClr val="FFFF00"/>
                </a:solidFill>
              </a:rPr>
              <a:t> , vomiting , diarrhea )</a:t>
            </a:r>
          </a:p>
          <a:p>
            <a:r>
              <a:rPr lang="en-US" sz="2800" dirty="0" smtClean="0">
                <a:solidFill>
                  <a:srgbClr val="FFFF00"/>
                </a:solidFill>
              </a:rPr>
              <a:t>10- Streptococcal toxic shock syndrome</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457200"/>
          </a:xfrm>
        </p:spPr>
        <p:txBody>
          <a:bodyPr/>
          <a:lstStyle/>
          <a:p>
            <a:endParaRPr lang="ar-IQ" dirty="0"/>
          </a:p>
        </p:txBody>
      </p:sp>
      <p:sp>
        <p:nvSpPr>
          <p:cNvPr id="3" name="عنصر نائب للمحتوى 2"/>
          <p:cNvSpPr>
            <a:spLocks noGrp="1"/>
          </p:cNvSpPr>
          <p:nvPr>
            <p:ph idx="1"/>
          </p:nvPr>
        </p:nvSpPr>
        <p:spPr>
          <a:xfrm>
            <a:off x="0" y="304800"/>
            <a:ext cx="8991600" cy="6553200"/>
          </a:xfrm>
        </p:spPr>
        <p:txBody>
          <a:bodyPr/>
          <a:lstStyle/>
          <a:p>
            <a:endParaRPr lang="en-US" b="1" dirty="0" smtClean="0"/>
          </a:p>
          <a:p>
            <a:r>
              <a:rPr lang="en-US" b="1" dirty="0" smtClean="0"/>
              <a:t>GAS: </a:t>
            </a:r>
            <a:r>
              <a:rPr lang="en-US" dirty="0" smtClean="0">
                <a:solidFill>
                  <a:srgbClr val="FFFF00"/>
                </a:solidFill>
              </a:rPr>
              <a:t>Is a group A  Streptococcus that cause diseases by virulence factors : Extracellular enzymes , </a:t>
            </a:r>
            <a:r>
              <a:rPr lang="en-US" dirty="0" err="1" smtClean="0">
                <a:solidFill>
                  <a:srgbClr val="FFFF00"/>
                </a:solidFill>
              </a:rPr>
              <a:t>Mprotein</a:t>
            </a:r>
            <a:r>
              <a:rPr lang="en-US" dirty="0" smtClean="0">
                <a:solidFill>
                  <a:srgbClr val="FFFF00"/>
                </a:solidFill>
              </a:rPr>
              <a:t> and </a:t>
            </a:r>
            <a:r>
              <a:rPr lang="en-US" dirty="0" err="1" smtClean="0">
                <a:solidFill>
                  <a:srgbClr val="FFFF00"/>
                </a:solidFill>
              </a:rPr>
              <a:t>haemolysins</a:t>
            </a:r>
            <a:r>
              <a:rPr lang="en-US" dirty="0" smtClean="0">
                <a:solidFill>
                  <a:srgbClr val="FFFF00"/>
                </a:solidFill>
              </a:rPr>
              <a:t>. </a:t>
            </a:r>
          </a:p>
          <a:p>
            <a:endParaRPr lang="en-US" b="1" dirty="0" smtClean="0"/>
          </a:p>
          <a:p>
            <a:r>
              <a:rPr lang="en-US" b="1" dirty="0" smtClean="0"/>
              <a:t>Diagnosis of streptococci :</a:t>
            </a:r>
            <a:endParaRPr lang="en-US" dirty="0" smtClean="0"/>
          </a:p>
          <a:p>
            <a:r>
              <a:rPr lang="en-US" dirty="0" smtClean="0">
                <a:solidFill>
                  <a:srgbClr val="FFFF00"/>
                </a:solidFill>
              </a:rPr>
              <a:t>1- By culture (</a:t>
            </a:r>
            <a:r>
              <a:rPr lang="en-US" sz="1600" dirty="0" smtClean="0">
                <a:solidFill>
                  <a:srgbClr val="FFFF00"/>
                </a:solidFill>
              </a:rPr>
              <a:t>Streptococci are readily identified by culture on a sheep blood agar plate</a:t>
            </a:r>
            <a:r>
              <a:rPr lang="en-US" sz="2000" dirty="0" smtClean="0">
                <a:solidFill>
                  <a:srgbClr val="FFFF00"/>
                </a:solidFill>
              </a:rPr>
              <a:t>).</a:t>
            </a:r>
          </a:p>
          <a:p>
            <a:pPr lvl="0"/>
            <a:r>
              <a:rPr lang="en-US" dirty="0" smtClean="0">
                <a:solidFill>
                  <a:srgbClr val="FFFF00"/>
                </a:solidFill>
              </a:rPr>
              <a:t>2- Sometimes rapid antigen tests or antibody titers</a:t>
            </a:r>
          </a:p>
          <a:p>
            <a:endParaRPr lang="en-US" b="1" dirty="0" smtClean="0"/>
          </a:p>
          <a:p>
            <a:r>
              <a:rPr lang="en-US" b="1" dirty="0" smtClean="0"/>
              <a:t>Treatment </a:t>
            </a:r>
            <a:r>
              <a:rPr lang="en-US" dirty="0" smtClean="0"/>
              <a:t>: </a:t>
            </a:r>
            <a:r>
              <a:rPr lang="en-US" dirty="0" smtClean="0">
                <a:solidFill>
                  <a:srgbClr val="FFFF00"/>
                </a:solidFill>
              </a:rPr>
              <a:t>Amoxicillin , </a:t>
            </a:r>
            <a:r>
              <a:rPr lang="en-US" dirty="0" err="1" smtClean="0">
                <a:solidFill>
                  <a:srgbClr val="FFFF00"/>
                </a:solidFill>
              </a:rPr>
              <a:t>Ampicillin</a:t>
            </a:r>
            <a:r>
              <a:rPr lang="en-US" dirty="0" smtClean="0">
                <a:solidFill>
                  <a:srgbClr val="FFFF00"/>
                </a:solidFill>
              </a:rPr>
              <a:t> , </a:t>
            </a:r>
            <a:r>
              <a:rPr lang="en-US" dirty="0" err="1" smtClean="0">
                <a:solidFill>
                  <a:srgbClr val="FFFF00"/>
                </a:solidFill>
              </a:rPr>
              <a:t>Vancomycin</a:t>
            </a:r>
            <a:r>
              <a:rPr lang="en-US" dirty="0" smtClean="0">
                <a:solidFill>
                  <a:srgbClr val="FFFF00"/>
                </a:solidFill>
              </a:rPr>
              <a:t> , </a:t>
            </a:r>
            <a:r>
              <a:rPr lang="en-US" dirty="0" err="1" smtClean="0">
                <a:solidFill>
                  <a:srgbClr val="FFFF00"/>
                </a:solidFill>
              </a:rPr>
              <a:t>Cephalosporins</a:t>
            </a:r>
            <a:r>
              <a:rPr lang="en-US" dirty="0" smtClean="0">
                <a:solidFill>
                  <a:srgbClr val="FFFF00"/>
                </a:solidFill>
              </a:rPr>
              <a:t> or </a:t>
            </a:r>
            <a:r>
              <a:rPr lang="en-US" dirty="0" err="1" smtClean="0">
                <a:solidFill>
                  <a:srgbClr val="FFFF00"/>
                </a:solidFill>
              </a:rPr>
              <a:t>macrolides</a:t>
            </a:r>
            <a:r>
              <a:rPr lang="en-US" dirty="0" smtClean="0">
                <a:solidFill>
                  <a:srgbClr val="FFFF00"/>
                </a:solidFill>
              </a:rPr>
              <a:t>.</a:t>
            </a:r>
          </a:p>
          <a:p>
            <a:r>
              <a:rPr lang="en-US" dirty="0" smtClean="0">
                <a:solidFill>
                  <a:srgbClr val="FFFF00"/>
                </a:solidFill>
              </a:rPr>
              <a:t> </a:t>
            </a:r>
          </a:p>
          <a:p>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19200"/>
          </a:xfrm>
        </p:spPr>
        <p:txBody>
          <a:bodyPr/>
          <a:lstStyle/>
          <a:p>
            <a:r>
              <a:rPr lang="en-US" b="1" i="1" dirty="0" smtClean="0"/>
              <a:t/>
            </a:r>
            <a:br>
              <a:rPr lang="en-US" b="1" i="1" dirty="0" smtClean="0"/>
            </a:br>
            <a:r>
              <a:rPr lang="en-US" b="1" i="1" dirty="0" smtClean="0"/>
              <a:t/>
            </a:r>
            <a:br>
              <a:rPr lang="en-US" b="1" i="1" dirty="0" smtClean="0"/>
            </a:br>
            <a:r>
              <a:rPr lang="en-US" sz="3200" b="1" i="1" dirty="0" err="1" smtClean="0"/>
              <a:t>Corynebacterium</a:t>
            </a:r>
            <a:r>
              <a:rPr lang="en-US" sz="3200" b="1" i="1" dirty="0" smtClean="0"/>
              <a:t> diphtheria</a:t>
            </a:r>
            <a:r>
              <a:rPr lang="en-US" sz="3200" dirty="0" smtClean="0"/>
              <a:t> </a:t>
            </a:r>
            <a:r>
              <a:rPr lang="en-US" dirty="0" smtClean="0"/>
              <a:t/>
            </a:r>
            <a:br>
              <a:rPr lang="en-US" dirty="0" smtClean="0"/>
            </a:br>
            <a:r>
              <a:rPr lang="en-US" dirty="0" smtClean="0"/>
              <a:t>. </a:t>
            </a:r>
            <a:br>
              <a:rPr lang="en-US" dirty="0" smtClean="0"/>
            </a:br>
            <a:endParaRPr lang="ar-IQ" dirty="0"/>
          </a:p>
        </p:txBody>
      </p:sp>
      <p:sp>
        <p:nvSpPr>
          <p:cNvPr id="3" name="عنصر نائب للمحتوى 2"/>
          <p:cNvSpPr>
            <a:spLocks noGrp="1"/>
          </p:cNvSpPr>
          <p:nvPr>
            <p:ph idx="1"/>
          </p:nvPr>
        </p:nvSpPr>
        <p:spPr>
          <a:xfrm>
            <a:off x="0" y="990600"/>
            <a:ext cx="9144000" cy="5867400"/>
          </a:xfrm>
        </p:spPr>
        <p:txBody>
          <a:bodyPr/>
          <a:lstStyle/>
          <a:p>
            <a:r>
              <a:rPr lang="en-US" b="1" dirty="0" smtClean="0"/>
              <a:t>Characteristics  :</a:t>
            </a:r>
            <a:r>
              <a:rPr lang="en-US" dirty="0" smtClean="0"/>
              <a:t> </a:t>
            </a:r>
          </a:p>
          <a:p>
            <a:r>
              <a:rPr lang="en-US" dirty="0" smtClean="0"/>
              <a:t>Gram positive , rod shape . Special stains like </a:t>
            </a:r>
            <a:r>
              <a:rPr lang="en-US" dirty="0" err="1" smtClean="0"/>
              <a:t>Alberts</a:t>
            </a:r>
            <a:r>
              <a:rPr lang="en-US" dirty="0" smtClean="0"/>
              <a:t> stain shows </a:t>
            </a:r>
            <a:r>
              <a:rPr lang="en-US" dirty="0" err="1" smtClean="0"/>
              <a:t>metachromatic</a:t>
            </a:r>
            <a:r>
              <a:rPr lang="en-US" dirty="0" smtClean="0"/>
              <a:t> granules , </a:t>
            </a:r>
            <a:r>
              <a:rPr lang="en-US" dirty="0" err="1" smtClean="0"/>
              <a:t>Lofflers</a:t>
            </a:r>
            <a:r>
              <a:rPr lang="en-US" dirty="0" smtClean="0"/>
              <a:t> medium is used to preferentially grow </a:t>
            </a:r>
            <a:r>
              <a:rPr lang="en-US" i="1" dirty="0" smtClean="0"/>
              <a:t>C. </a:t>
            </a:r>
            <a:r>
              <a:rPr lang="en-US" i="1" dirty="0" err="1" smtClean="0"/>
              <a:t>diphtheriae</a:t>
            </a:r>
            <a:r>
              <a:rPr lang="en-US" dirty="0" smtClean="0"/>
              <a:t>.</a:t>
            </a:r>
          </a:p>
          <a:p>
            <a:r>
              <a:rPr lang="en-US" dirty="0" err="1" smtClean="0"/>
              <a:t>Fleks</a:t>
            </a:r>
            <a:r>
              <a:rPr lang="en-US" dirty="0" smtClean="0"/>
              <a:t> test use for ability of diphtheria to produce toxin.</a:t>
            </a:r>
          </a:p>
          <a:p>
            <a:r>
              <a:rPr lang="en-US" b="1" dirty="0" smtClean="0"/>
              <a:t>Symptoms of diphtheria disease : </a:t>
            </a:r>
            <a:endParaRPr lang="en-US" dirty="0" smtClean="0"/>
          </a:p>
          <a:p>
            <a:pPr lvl="0"/>
            <a:r>
              <a:rPr lang="en-US" sz="2800" dirty="0" smtClean="0"/>
              <a:t>1- A thick, gray membrane covering throat and tonsils</a:t>
            </a:r>
          </a:p>
          <a:p>
            <a:pPr lvl="0"/>
            <a:r>
              <a:rPr lang="en-US" sz="2800" dirty="0" smtClean="0"/>
              <a:t>2- A sore throat </a:t>
            </a:r>
          </a:p>
          <a:p>
            <a:pPr lvl="0"/>
            <a:r>
              <a:rPr lang="en-US" sz="2800" dirty="0" smtClean="0"/>
              <a:t>3- Swollen glands (enlarged lymph nodes) in the neck</a:t>
            </a:r>
            <a:endParaRPr lang="ar-IQ"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28600"/>
          </a:xfrm>
        </p:spPr>
        <p:txBody>
          <a:bodyPr/>
          <a:lstStyle/>
          <a:p>
            <a:endParaRPr lang="ar-IQ" dirty="0"/>
          </a:p>
        </p:txBody>
      </p:sp>
      <p:sp>
        <p:nvSpPr>
          <p:cNvPr id="3" name="عنصر نائب للمحتوى 2"/>
          <p:cNvSpPr>
            <a:spLocks noGrp="1"/>
          </p:cNvSpPr>
          <p:nvPr>
            <p:ph idx="1"/>
          </p:nvPr>
        </p:nvSpPr>
        <p:spPr>
          <a:xfrm>
            <a:off x="0" y="381000"/>
            <a:ext cx="9144000" cy="6477000"/>
          </a:xfrm>
        </p:spPr>
        <p:txBody>
          <a:bodyPr/>
          <a:lstStyle/>
          <a:p>
            <a:pPr lvl="0"/>
            <a:r>
              <a:rPr lang="en-US" dirty="0" smtClean="0"/>
              <a:t>4- </a:t>
            </a:r>
            <a:r>
              <a:rPr lang="en-US" sz="2800" dirty="0" smtClean="0"/>
              <a:t>Difficulty breathing or rapid breathing</a:t>
            </a:r>
          </a:p>
          <a:p>
            <a:pPr lvl="0"/>
            <a:r>
              <a:rPr lang="en-US" sz="2800" dirty="0" smtClean="0"/>
              <a:t>5- Nasal discharge</a:t>
            </a:r>
          </a:p>
          <a:p>
            <a:pPr lvl="0"/>
            <a:r>
              <a:rPr lang="en-US" sz="2800" dirty="0" smtClean="0"/>
              <a:t>6- Fever and chills</a:t>
            </a:r>
          </a:p>
          <a:p>
            <a:pPr rtl="1"/>
            <a:r>
              <a:rPr lang="en-US" b="1" dirty="0" smtClean="0"/>
              <a:t>Causes of disease </a:t>
            </a:r>
            <a:endParaRPr lang="en-US" dirty="0" smtClean="0"/>
          </a:p>
          <a:p>
            <a:pPr rtl="1"/>
            <a:r>
              <a:rPr lang="en-US" sz="2800" dirty="0" smtClean="0"/>
              <a:t>1- Airborne droplets.</a:t>
            </a:r>
            <a:r>
              <a:rPr lang="ar-IQ" sz="2800" dirty="0" smtClean="0"/>
              <a:t>.</a:t>
            </a:r>
            <a:endParaRPr lang="en-US" sz="2800" dirty="0" smtClean="0"/>
          </a:p>
          <a:p>
            <a:pPr rtl="1"/>
            <a:r>
              <a:rPr lang="en-US" sz="2800" dirty="0" smtClean="0"/>
              <a:t>2- Contaminated personal </a:t>
            </a:r>
          </a:p>
          <a:p>
            <a:pPr rtl="1"/>
            <a:r>
              <a:rPr lang="en-US" b="1" dirty="0" smtClean="0"/>
              <a:t>Risk factors :</a:t>
            </a:r>
            <a:endParaRPr lang="en-US" dirty="0" smtClean="0"/>
          </a:p>
          <a:p>
            <a:pPr rtl="1"/>
            <a:r>
              <a:rPr lang="en-US" sz="2800" dirty="0" smtClean="0"/>
              <a:t>1-Children and adults who don't have up-to-date vaccinations</a:t>
            </a:r>
          </a:p>
          <a:p>
            <a:pPr rtl="1"/>
            <a:r>
              <a:rPr lang="en-US" sz="2800" dirty="0" smtClean="0"/>
              <a:t>2- People living in crowded areas </a:t>
            </a:r>
          </a:p>
          <a:p>
            <a:pPr rtl="1"/>
            <a:r>
              <a:rPr lang="en-US" sz="2800" dirty="0" smtClean="0"/>
              <a:t>3- Anyone who travels to an area where diphtheria infections are more common</a:t>
            </a:r>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400"/>
          </a:xfrm>
        </p:spPr>
        <p:txBody>
          <a:bodyPr/>
          <a:lstStyle/>
          <a:p>
            <a:endParaRPr lang="ar-IQ" dirty="0"/>
          </a:p>
        </p:txBody>
      </p:sp>
      <p:sp>
        <p:nvSpPr>
          <p:cNvPr id="3" name="عنصر نائب للمحتوى 2"/>
          <p:cNvSpPr>
            <a:spLocks noGrp="1"/>
          </p:cNvSpPr>
          <p:nvPr>
            <p:ph idx="1"/>
          </p:nvPr>
        </p:nvSpPr>
        <p:spPr>
          <a:xfrm>
            <a:off x="0" y="1066800"/>
            <a:ext cx="9144000" cy="5791200"/>
          </a:xfrm>
        </p:spPr>
        <p:txBody>
          <a:bodyPr/>
          <a:lstStyle/>
          <a:p>
            <a:pPr rtl="1"/>
            <a:r>
              <a:rPr lang="en-US" b="1" dirty="0" smtClean="0">
                <a:solidFill>
                  <a:srgbClr val="FFFF00"/>
                </a:solidFill>
              </a:rPr>
              <a:t>Diagnosis </a:t>
            </a:r>
            <a:r>
              <a:rPr lang="en-US" dirty="0" smtClean="0"/>
              <a:t>:</a:t>
            </a:r>
          </a:p>
          <a:p>
            <a:pPr rtl="1"/>
            <a:r>
              <a:rPr lang="en-US" dirty="0" smtClean="0"/>
              <a:t>1- culture of material from the throat membrane</a:t>
            </a:r>
          </a:p>
          <a:p>
            <a:pPr rtl="1"/>
            <a:r>
              <a:rPr lang="en-US" dirty="0" smtClean="0"/>
              <a:t>2- take biopsy from the infected skin to check  the type of diphtheria of the skin </a:t>
            </a:r>
          </a:p>
          <a:p>
            <a:endParaRPr lang="en-US" b="1" dirty="0" smtClean="0">
              <a:solidFill>
                <a:srgbClr val="FFFF00"/>
              </a:solidFill>
            </a:endParaRPr>
          </a:p>
          <a:p>
            <a:r>
              <a:rPr lang="en-US" b="1" dirty="0" smtClean="0">
                <a:solidFill>
                  <a:srgbClr val="FFFF00"/>
                </a:solidFill>
              </a:rPr>
              <a:t>Treatment:</a:t>
            </a:r>
            <a:endParaRPr lang="en-US" dirty="0" smtClean="0">
              <a:solidFill>
                <a:srgbClr val="FFFF00"/>
              </a:solidFill>
            </a:endParaRPr>
          </a:p>
          <a:p>
            <a:r>
              <a:rPr lang="en-US" i="1" dirty="0" smtClean="0"/>
              <a:t>1-  </a:t>
            </a:r>
            <a:r>
              <a:rPr lang="en-US" dirty="0" smtClean="0"/>
              <a:t>Antibiotics. penicillin or erythromycin.</a:t>
            </a:r>
          </a:p>
          <a:p>
            <a:r>
              <a:rPr lang="en-US" dirty="0" smtClean="0"/>
              <a:t>2- An antitoxin. Antitoxin  drug is injected into a vein or muscle.</a:t>
            </a:r>
          </a:p>
          <a:p>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38200"/>
          </a:xfrm>
        </p:spPr>
        <p:txBody>
          <a:bodyPr/>
          <a:lstStyle/>
          <a:p>
            <a:r>
              <a:rPr lang="en-US" b="1" i="1" dirty="0" smtClean="0"/>
              <a:t/>
            </a:r>
            <a:br>
              <a:rPr lang="en-US" b="1" i="1" dirty="0" smtClean="0"/>
            </a:br>
            <a:r>
              <a:rPr lang="en-US" b="1" i="1" dirty="0" err="1" smtClean="0"/>
              <a:t>E.coli</a:t>
            </a:r>
            <a:r>
              <a:rPr lang="en-US" b="1" i="1" dirty="0" smtClean="0"/>
              <a:t> ( Escherichia  coli)</a:t>
            </a:r>
            <a:r>
              <a:rPr lang="en-US" dirty="0" smtClean="0"/>
              <a:t/>
            </a:r>
            <a:br>
              <a:rPr lang="en-US" dirty="0" smtClean="0"/>
            </a:br>
            <a:endParaRPr lang="ar-IQ" dirty="0"/>
          </a:p>
        </p:txBody>
      </p:sp>
      <p:sp>
        <p:nvSpPr>
          <p:cNvPr id="3" name="عنصر نائب للمحتوى 2"/>
          <p:cNvSpPr>
            <a:spLocks noGrp="1"/>
          </p:cNvSpPr>
          <p:nvPr>
            <p:ph idx="1"/>
          </p:nvPr>
        </p:nvSpPr>
        <p:spPr>
          <a:xfrm>
            <a:off x="0" y="762000"/>
            <a:ext cx="9144000" cy="6096000"/>
          </a:xfrm>
        </p:spPr>
        <p:txBody>
          <a:bodyPr/>
          <a:lstStyle/>
          <a:p>
            <a:r>
              <a:rPr lang="en-US" i="1" dirty="0" smtClean="0"/>
              <a:t> </a:t>
            </a:r>
            <a:r>
              <a:rPr lang="en-US" sz="2800" b="1" dirty="0" smtClean="0">
                <a:solidFill>
                  <a:srgbClr val="FFFF00"/>
                </a:solidFill>
              </a:rPr>
              <a:t>Characteristics</a:t>
            </a:r>
            <a:r>
              <a:rPr lang="en-US" sz="2800" b="1" i="1" dirty="0" smtClean="0">
                <a:solidFill>
                  <a:srgbClr val="FFFF00"/>
                </a:solidFill>
              </a:rPr>
              <a:t> </a:t>
            </a:r>
            <a:r>
              <a:rPr lang="en-US" b="1" i="1" dirty="0" smtClean="0"/>
              <a:t> </a:t>
            </a:r>
            <a:r>
              <a:rPr lang="en-US" b="1" dirty="0" smtClean="0"/>
              <a:t>: </a:t>
            </a:r>
            <a:r>
              <a:rPr lang="en-US" dirty="0" smtClean="0"/>
              <a:t> </a:t>
            </a:r>
          </a:p>
          <a:p>
            <a:r>
              <a:rPr lang="en-US" dirty="0" smtClean="0"/>
              <a:t>Gram positive ,facultative anaerobes , rod shape . E. coli n </a:t>
            </a:r>
            <a:r>
              <a:rPr lang="en-US" dirty="0" err="1" smtClean="0"/>
              <a:t>ormally</a:t>
            </a:r>
            <a:r>
              <a:rPr lang="en-US" dirty="0" smtClean="0"/>
              <a:t> live in the intestines of people and animals. Some types of E. coli, particularly E. coli O157:H7, can cause intestinal infection and produce Shiga toxin.</a:t>
            </a:r>
          </a:p>
          <a:p>
            <a:endParaRPr lang="en-US" sz="2800" b="1" dirty="0" smtClean="0">
              <a:solidFill>
                <a:srgbClr val="FFFF00"/>
              </a:solidFill>
            </a:endParaRPr>
          </a:p>
          <a:p>
            <a:r>
              <a:rPr lang="en-US" sz="2800" b="1" dirty="0" smtClean="0">
                <a:solidFill>
                  <a:srgbClr val="FFFF00"/>
                </a:solidFill>
              </a:rPr>
              <a:t>Symptoms</a:t>
            </a:r>
            <a:r>
              <a:rPr lang="en-US" sz="2800" dirty="0" smtClean="0">
                <a:solidFill>
                  <a:srgbClr val="FFFF00"/>
                </a:solidFill>
              </a:rPr>
              <a:t> </a:t>
            </a:r>
            <a:r>
              <a:rPr lang="en-US" sz="2800" dirty="0" smtClean="0"/>
              <a:t>:</a:t>
            </a:r>
          </a:p>
          <a:p>
            <a:pPr lvl="1"/>
            <a:r>
              <a:rPr lang="en-US" dirty="0" smtClean="0"/>
              <a:t>Diarrhea  </a:t>
            </a:r>
          </a:p>
          <a:p>
            <a:pPr lvl="1"/>
            <a:r>
              <a:rPr lang="en-US" dirty="0" smtClean="0"/>
              <a:t>abdominal pain  </a:t>
            </a:r>
          </a:p>
          <a:p>
            <a:pPr lvl="1"/>
            <a:r>
              <a:rPr lang="en-US" dirty="0" smtClean="0"/>
              <a:t>fever</a:t>
            </a:r>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81000"/>
          </a:xfrm>
        </p:spPr>
        <p:txBody>
          <a:bodyPr/>
          <a:lstStyle/>
          <a:p>
            <a:endParaRPr lang="ar-IQ" dirty="0"/>
          </a:p>
        </p:txBody>
      </p:sp>
      <p:sp>
        <p:nvSpPr>
          <p:cNvPr id="3" name="عنصر نائب للمحتوى 2"/>
          <p:cNvSpPr>
            <a:spLocks noGrp="1"/>
          </p:cNvSpPr>
          <p:nvPr>
            <p:ph idx="1"/>
          </p:nvPr>
        </p:nvSpPr>
        <p:spPr>
          <a:xfrm>
            <a:off x="0" y="304800"/>
            <a:ext cx="9144000" cy="6553200"/>
          </a:xfrm>
        </p:spPr>
        <p:txBody>
          <a:bodyPr/>
          <a:lstStyle/>
          <a:p>
            <a:pPr lvl="1"/>
            <a:r>
              <a:rPr lang="en-US" sz="3200" dirty="0" smtClean="0"/>
              <a:t>abdominal cramping</a:t>
            </a:r>
          </a:p>
          <a:p>
            <a:pPr lvl="1"/>
            <a:r>
              <a:rPr lang="en-US" sz="3200" dirty="0" smtClean="0"/>
              <a:t>loss of appetite or nausea</a:t>
            </a:r>
          </a:p>
          <a:p>
            <a:pPr lvl="1"/>
            <a:r>
              <a:rPr lang="en-US" sz="3200" dirty="0" smtClean="0"/>
              <a:t>vomiting (uncommon)</a:t>
            </a:r>
          </a:p>
          <a:p>
            <a:pPr lvl="1"/>
            <a:r>
              <a:rPr lang="en-US" sz="3200" dirty="0" smtClean="0"/>
              <a:t>fatigue </a:t>
            </a:r>
          </a:p>
          <a:p>
            <a:r>
              <a:rPr lang="en-US" dirty="0" smtClean="0"/>
              <a:t> </a:t>
            </a:r>
          </a:p>
          <a:p>
            <a:r>
              <a:rPr lang="en-US" b="1" dirty="0" smtClean="0">
                <a:solidFill>
                  <a:srgbClr val="FFFF00"/>
                </a:solidFill>
              </a:rPr>
              <a:t>Treatment</a:t>
            </a:r>
            <a:r>
              <a:rPr lang="en-US" dirty="0" smtClean="0">
                <a:solidFill>
                  <a:srgbClr val="FFFF00"/>
                </a:solidFill>
              </a:rPr>
              <a:t> : </a:t>
            </a:r>
          </a:p>
          <a:p>
            <a:r>
              <a:rPr lang="en-US" dirty="0" smtClean="0"/>
              <a:t>Most people show improvement within five to seven days after the onset of an infection, and make a full recovery.</a:t>
            </a:r>
          </a:p>
          <a:p>
            <a:r>
              <a:rPr lang="en-US" b="1" i="1" dirty="0" smtClean="0"/>
              <a:t> </a:t>
            </a:r>
            <a:endParaRPr lang="en-US" dirty="0" smtClean="0"/>
          </a:p>
          <a:p>
            <a:r>
              <a:rPr lang="en-US" b="1" i="1"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14400"/>
          </a:xfrm>
        </p:spPr>
        <p:txBody>
          <a:bodyPr/>
          <a:lstStyle/>
          <a:p>
            <a:r>
              <a:rPr lang="en-US" b="1" dirty="0" smtClean="0"/>
              <a:t/>
            </a:r>
            <a:br>
              <a:rPr lang="en-US" b="1" dirty="0" smtClean="0"/>
            </a:br>
            <a:r>
              <a:rPr lang="en-US" b="1" dirty="0" smtClean="0"/>
              <a:t>Clostridium </a:t>
            </a:r>
            <a:r>
              <a:rPr lang="en-US" dirty="0" smtClean="0"/>
              <a:t/>
            </a:r>
            <a:br>
              <a:rPr lang="en-US" dirty="0" smtClean="0"/>
            </a:br>
            <a:endParaRPr lang="ar-IQ" dirty="0"/>
          </a:p>
        </p:txBody>
      </p:sp>
      <p:sp>
        <p:nvSpPr>
          <p:cNvPr id="3" name="عنصر نائب للمحتوى 2"/>
          <p:cNvSpPr>
            <a:spLocks noGrp="1"/>
          </p:cNvSpPr>
          <p:nvPr>
            <p:ph idx="1"/>
          </p:nvPr>
        </p:nvSpPr>
        <p:spPr>
          <a:xfrm>
            <a:off x="0" y="762000"/>
            <a:ext cx="9144000" cy="6096000"/>
          </a:xfrm>
        </p:spPr>
        <p:txBody>
          <a:bodyPr/>
          <a:lstStyle/>
          <a:p>
            <a:r>
              <a:rPr lang="en-US" b="1" dirty="0" smtClean="0">
                <a:solidFill>
                  <a:srgbClr val="FFFF00"/>
                </a:solidFill>
              </a:rPr>
              <a:t>Characteristics : </a:t>
            </a:r>
          </a:p>
          <a:p>
            <a:r>
              <a:rPr lang="en-US" sz="2800" dirty="0" smtClean="0"/>
              <a:t>Gram-positive, spore-former  bacteria , rod shaped .  majority of species are obligate anaerobes; however, some species can grow under aerobic conditions or are </a:t>
            </a:r>
            <a:r>
              <a:rPr lang="en-US" sz="2800" dirty="0" err="1" smtClean="0"/>
              <a:t>aerotolerant</a:t>
            </a:r>
            <a:r>
              <a:rPr lang="en-US" sz="2800" dirty="0" smtClean="0"/>
              <a:t>. </a:t>
            </a:r>
          </a:p>
          <a:p>
            <a:r>
              <a:rPr lang="en-US" dirty="0" smtClean="0"/>
              <a:t>There are close to 200 species of Clostridium, with only a few species being </a:t>
            </a:r>
          </a:p>
          <a:p>
            <a:endParaRPr lang="en-US" b="1" dirty="0" smtClean="0">
              <a:solidFill>
                <a:srgbClr val="FFFF00"/>
              </a:solidFill>
            </a:endParaRPr>
          </a:p>
          <a:p>
            <a:r>
              <a:rPr lang="en-US" b="1" dirty="0" smtClean="0">
                <a:solidFill>
                  <a:srgbClr val="FFFF00"/>
                </a:solidFill>
              </a:rPr>
              <a:t>pathogenic species: </a:t>
            </a:r>
            <a:endParaRPr lang="en-US" dirty="0" smtClean="0">
              <a:solidFill>
                <a:srgbClr val="FFFF00"/>
              </a:solidFill>
            </a:endParaRPr>
          </a:p>
          <a:p>
            <a:pPr lvl="0"/>
            <a:r>
              <a:rPr lang="en-US" sz="2800" dirty="0" smtClean="0"/>
              <a:t>C. </a:t>
            </a:r>
            <a:r>
              <a:rPr lang="en-US" sz="2800" dirty="0" err="1" smtClean="0"/>
              <a:t>botulinum</a:t>
            </a:r>
            <a:r>
              <a:rPr lang="en-US" sz="2800" dirty="0" smtClean="0"/>
              <a:t> , C. </a:t>
            </a:r>
            <a:r>
              <a:rPr lang="en-US" sz="2800" dirty="0" err="1" smtClean="0"/>
              <a:t>perfringens</a:t>
            </a:r>
            <a:r>
              <a:rPr lang="en-US" sz="2800" dirty="0" smtClean="0"/>
              <a:t> , C. </a:t>
            </a:r>
            <a:r>
              <a:rPr lang="en-US" sz="2800" dirty="0" err="1" smtClean="0"/>
              <a:t>sporogenes</a:t>
            </a:r>
            <a:endParaRPr lang="en-US" sz="2800" dirty="0" smtClean="0"/>
          </a:p>
          <a:p>
            <a:pPr lvl="0"/>
            <a:r>
              <a:rPr lang="en-US" sz="2800" dirty="0" smtClean="0"/>
              <a:t>C. </a:t>
            </a:r>
            <a:r>
              <a:rPr lang="en-US" sz="2800" dirty="0" err="1" smtClean="0"/>
              <a:t>bifermentans</a:t>
            </a:r>
            <a:r>
              <a:rPr lang="en-US" sz="2800" dirty="0" smtClean="0"/>
              <a:t> , C. </a:t>
            </a:r>
            <a:r>
              <a:rPr lang="en-US" sz="2800" dirty="0" err="1" smtClean="0"/>
              <a:t>leptum</a:t>
            </a:r>
            <a:r>
              <a:rPr lang="en-US" sz="2800" dirty="0" smtClean="0"/>
              <a:t> ,C. </a:t>
            </a:r>
            <a:r>
              <a:rPr lang="en-US" sz="2800" dirty="0" err="1" smtClean="0"/>
              <a:t>difficile</a:t>
            </a:r>
            <a:r>
              <a:rPr lang="en-US" sz="2800" dirty="0" smtClean="0"/>
              <a:t> ,</a:t>
            </a:r>
            <a:r>
              <a:rPr lang="en-US" sz="2800" dirty="0" err="1" smtClean="0"/>
              <a:t>C.tetani</a:t>
            </a:r>
            <a:endParaRPr lang="en-US" sz="2800" dirty="0" smtClean="0"/>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7772400" cy="1219200"/>
          </a:xfrm>
        </p:spPr>
        <p:txBody>
          <a:bodyPr/>
          <a:lstStyle/>
          <a:p>
            <a:r>
              <a:rPr lang="en-US" sz="3600" b="1" dirty="0" smtClean="0"/>
              <a:t/>
            </a:r>
            <a:br>
              <a:rPr lang="en-US" sz="3600" b="1" dirty="0" smtClean="0"/>
            </a:br>
            <a:r>
              <a:rPr lang="en-US" sz="2800" b="1" dirty="0" smtClean="0"/>
              <a:t> </a:t>
            </a:r>
            <a:r>
              <a:rPr lang="en-US" sz="3200" b="1" dirty="0" smtClean="0"/>
              <a:t>((Microbiology ))</a:t>
            </a:r>
            <a:r>
              <a:rPr lang="en-US" sz="3600" b="1" dirty="0" smtClean="0"/>
              <a:t/>
            </a:r>
            <a:br>
              <a:rPr lang="en-US" sz="3600" b="1" dirty="0" smtClean="0"/>
            </a:br>
            <a:endParaRPr lang="ar-IQ" sz="3600" dirty="0"/>
          </a:p>
        </p:txBody>
      </p:sp>
      <p:sp>
        <p:nvSpPr>
          <p:cNvPr id="3" name="عنصر نائب للمحتوى 2"/>
          <p:cNvSpPr>
            <a:spLocks noGrp="1"/>
          </p:cNvSpPr>
          <p:nvPr>
            <p:ph idx="1"/>
          </p:nvPr>
        </p:nvSpPr>
        <p:spPr>
          <a:xfrm>
            <a:off x="0" y="1219200"/>
            <a:ext cx="9144000" cy="5638800"/>
          </a:xfrm>
        </p:spPr>
        <p:txBody>
          <a:bodyPr/>
          <a:lstStyle/>
          <a:p>
            <a:r>
              <a:rPr lang="en-US" sz="2800" b="1" dirty="0" smtClean="0">
                <a:solidFill>
                  <a:srgbClr val="FFFF00"/>
                </a:solidFill>
              </a:rPr>
              <a:t>Microbiology : </a:t>
            </a:r>
          </a:p>
          <a:p>
            <a:r>
              <a:rPr lang="en-US" sz="2800" b="1" dirty="0" smtClean="0"/>
              <a:t> is t</a:t>
            </a:r>
            <a:r>
              <a:rPr lang="en-US" sz="2800" dirty="0" smtClean="0"/>
              <a:t>he science </a:t>
            </a:r>
            <a:r>
              <a:rPr lang="en-US" sz="2800" dirty="0" smtClean="0"/>
              <a:t>deal </a:t>
            </a:r>
            <a:r>
              <a:rPr lang="en-US" sz="2800" dirty="0" smtClean="0"/>
              <a:t>with study of microbes ( bacteria , viruses , fungi and protozoa )</a:t>
            </a:r>
          </a:p>
          <a:p>
            <a:r>
              <a:rPr lang="en-US" b="1" dirty="0" smtClean="0">
                <a:solidFill>
                  <a:srgbClr val="FFFF00"/>
                </a:solidFill>
              </a:rPr>
              <a:t>Bacteria : </a:t>
            </a:r>
          </a:p>
          <a:p>
            <a:r>
              <a:rPr lang="en-US" dirty="0" smtClean="0"/>
              <a:t>is a single-celled microorganism, prokaryotic ( no nucleus ) , most are  pathogenic and cause diseases .</a:t>
            </a:r>
          </a:p>
          <a:p>
            <a:r>
              <a:rPr lang="en-US" b="1" u="sng" dirty="0" err="1" smtClean="0">
                <a:solidFill>
                  <a:srgbClr val="FFFF00"/>
                </a:solidFill>
              </a:rPr>
              <a:t>Classificaton</a:t>
            </a:r>
            <a:r>
              <a:rPr lang="en-US" b="1" u="sng" dirty="0" smtClean="0">
                <a:solidFill>
                  <a:srgbClr val="FFFF00"/>
                </a:solidFill>
              </a:rPr>
              <a:t> of Bacteria</a:t>
            </a:r>
            <a:endParaRPr lang="en-US" dirty="0" smtClean="0">
              <a:solidFill>
                <a:srgbClr val="FFFF00"/>
              </a:solidFill>
            </a:endParaRPr>
          </a:p>
          <a:p>
            <a:r>
              <a:rPr lang="en-US" sz="2400" b="1" dirty="0" smtClean="0"/>
              <a:t>Classification according to Gram satin:</a:t>
            </a:r>
            <a:endParaRPr lang="en-US" sz="2400" dirty="0" smtClean="0"/>
          </a:p>
          <a:p>
            <a:r>
              <a:rPr lang="en-US" sz="2800" dirty="0" smtClean="0"/>
              <a:t>1- Gram-positive bacteria : cell walls of the gram-positive bacteria are very thick and consists of </a:t>
            </a:r>
            <a:r>
              <a:rPr lang="en-US" sz="2800" dirty="0" err="1" smtClean="0"/>
              <a:t>peptidoglycan</a:t>
            </a:r>
            <a:r>
              <a:rPr lang="en-US" sz="2800" dirty="0" smtClean="0"/>
              <a:t> .(90%) (stained with blue color)</a:t>
            </a:r>
          </a:p>
          <a:p>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28600"/>
          </a:xfrm>
        </p:spPr>
        <p:txBody>
          <a:bodyPr/>
          <a:lstStyle/>
          <a:p>
            <a:endParaRPr lang="ar-IQ" dirty="0"/>
          </a:p>
        </p:txBody>
      </p:sp>
      <p:sp>
        <p:nvSpPr>
          <p:cNvPr id="3" name="عنصر نائب للمحتوى 2"/>
          <p:cNvSpPr>
            <a:spLocks noGrp="1"/>
          </p:cNvSpPr>
          <p:nvPr>
            <p:ph idx="1"/>
          </p:nvPr>
        </p:nvSpPr>
        <p:spPr>
          <a:xfrm>
            <a:off x="0" y="381000"/>
            <a:ext cx="9144000" cy="6477000"/>
          </a:xfrm>
        </p:spPr>
        <p:txBody>
          <a:bodyPr/>
          <a:lstStyle/>
          <a:p>
            <a:pPr rtl="1"/>
            <a:r>
              <a:rPr lang="en-US" dirty="0" smtClean="0"/>
              <a:t> </a:t>
            </a:r>
            <a:r>
              <a:rPr lang="en-US" b="1" i="1" dirty="0" smtClean="0">
                <a:solidFill>
                  <a:srgbClr val="FFFF00"/>
                </a:solidFill>
              </a:rPr>
              <a:t>Clostridium </a:t>
            </a:r>
            <a:r>
              <a:rPr lang="en-US" b="1" i="1" dirty="0" err="1" smtClean="0">
                <a:solidFill>
                  <a:srgbClr val="FFFF00"/>
                </a:solidFill>
              </a:rPr>
              <a:t>botulinum</a:t>
            </a:r>
            <a:r>
              <a:rPr lang="en-US" i="1" dirty="0" smtClean="0"/>
              <a:t> : </a:t>
            </a:r>
            <a:r>
              <a:rPr lang="en-US" dirty="0" smtClean="0"/>
              <a:t>produce </a:t>
            </a:r>
            <a:r>
              <a:rPr lang="en-US" dirty="0" err="1" smtClean="0"/>
              <a:t>botulin</a:t>
            </a:r>
            <a:r>
              <a:rPr lang="en-US" dirty="0" smtClean="0"/>
              <a:t> toxin which cause </a:t>
            </a:r>
            <a:r>
              <a:rPr lang="en-US" b="1" dirty="0" smtClean="0"/>
              <a:t>Botulism</a:t>
            </a:r>
            <a:r>
              <a:rPr lang="en-US" dirty="0" smtClean="0"/>
              <a:t> ( nervous food poisoning ) .</a:t>
            </a:r>
          </a:p>
          <a:p>
            <a:pPr rtl="1"/>
            <a:endParaRPr lang="en-US" b="1" dirty="0" smtClean="0"/>
          </a:p>
          <a:p>
            <a:pPr rtl="1"/>
            <a:r>
              <a:rPr lang="en-US" b="1" dirty="0" err="1" smtClean="0">
                <a:solidFill>
                  <a:srgbClr val="FFFF00"/>
                </a:solidFill>
              </a:rPr>
              <a:t>Clostridial</a:t>
            </a:r>
            <a:r>
              <a:rPr lang="en-US" b="1" dirty="0" smtClean="0">
                <a:solidFill>
                  <a:srgbClr val="FFFF00"/>
                </a:solidFill>
              </a:rPr>
              <a:t> </a:t>
            </a:r>
            <a:r>
              <a:rPr lang="en-US" b="1" dirty="0" err="1" smtClean="0">
                <a:solidFill>
                  <a:srgbClr val="FFFF00"/>
                </a:solidFill>
              </a:rPr>
              <a:t>bacteremia</a:t>
            </a:r>
            <a:r>
              <a:rPr lang="en-US" dirty="0" smtClean="0">
                <a:solidFill>
                  <a:srgbClr val="FFFF00"/>
                </a:solidFill>
              </a:rPr>
              <a:t>:</a:t>
            </a:r>
            <a:r>
              <a:rPr lang="en-US" dirty="0" smtClean="0"/>
              <a:t> caused by </a:t>
            </a:r>
            <a:r>
              <a:rPr lang="en-US" b="1" i="1" dirty="0" smtClean="0"/>
              <a:t>C. </a:t>
            </a:r>
            <a:r>
              <a:rPr lang="en-US" b="1" i="1" dirty="0" err="1" smtClean="0"/>
              <a:t>septicum</a:t>
            </a:r>
            <a:r>
              <a:rPr lang="en-US" b="1" i="1" dirty="0" smtClean="0"/>
              <a:t>. .</a:t>
            </a:r>
          </a:p>
          <a:p>
            <a:pPr rtl="1"/>
            <a:endParaRPr lang="en-US" dirty="0" smtClean="0"/>
          </a:p>
          <a:p>
            <a:pPr rtl="1"/>
            <a:r>
              <a:rPr lang="en-US" b="1" dirty="0" err="1" smtClean="0">
                <a:solidFill>
                  <a:srgbClr val="FFFF00"/>
                </a:solidFill>
              </a:rPr>
              <a:t>Clostridial</a:t>
            </a:r>
            <a:r>
              <a:rPr lang="en-US" b="1" dirty="0" smtClean="0">
                <a:solidFill>
                  <a:srgbClr val="FFFF00"/>
                </a:solidFill>
              </a:rPr>
              <a:t> </a:t>
            </a:r>
            <a:r>
              <a:rPr lang="en-US" b="1" dirty="0" err="1" smtClean="0">
                <a:solidFill>
                  <a:srgbClr val="FFFF00"/>
                </a:solidFill>
              </a:rPr>
              <a:t>Myonecrosis</a:t>
            </a:r>
            <a:r>
              <a:rPr lang="en-US" b="1" dirty="0" smtClean="0">
                <a:solidFill>
                  <a:srgbClr val="FFFF00"/>
                </a:solidFill>
              </a:rPr>
              <a:t> </a:t>
            </a:r>
            <a:r>
              <a:rPr lang="en-US" b="1" dirty="0" smtClean="0"/>
              <a:t>(Gas Gangrene) caused by </a:t>
            </a:r>
            <a:r>
              <a:rPr lang="en-US" b="1" i="1" dirty="0" smtClean="0"/>
              <a:t>Clostridium </a:t>
            </a:r>
            <a:r>
              <a:rPr lang="en-US" b="1" i="1" dirty="0" err="1" smtClean="0"/>
              <a:t>perfringens</a:t>
            </a:r>
            <a:r>
              <a:rPr lang="en-US" b="1" i="1" dirty="0" smtClean="0"/>
              <a:t> . </a:t>
            </a:r>
          </a:p>
          <a:p>
            <a:pPr rtl="1"/>
            <a:endParaRPr lang="en-US" b="1" i="1" dirty="0" smtClean="0"/>
          </a:p>
          <a:p>
            <a:pPr rtl="1"/>
            <a:r>
              <a:rPr lang="en-US" b="1" i="1" dirty="0" smtClean="0">
                <a:solidFill>
                  <a:srgbClr val="FFFF00"/>
                </a:solidFill>
              </a:rPr>
              <a:t>Clostridium </a:t>
            </a:r>
            <a:r>
              <a:rPr lang="en-US" b="1" i="1" dirty="0" err="1" smtClean="0">
                <a:solidFill>
                  <a:srgbClr val="FFFF00"/>
                </a:solidFill>
              </a:rPr>
              <a:t>difficile</a:t>
            </a:r>
            <a:r>
              <a:rPr lang="en-US" b="1" i="1" dirty="0" smtClean="0">
                <a:solidFill>
                  <a:srgbClr val="FFFF00"/>
                </a:solidFill>
              </a:rPr>
              <a:t> </a:t>
            </a:r>
            <a:r>
              <a:rPr lang="en-US" b="1" i="1" dirty="0" smtClean="0"/>
              <a:t>: </a:t>
            </a:r>
            <a:r>
              <a:rPr lang="en-US" dirty="0" smtClean="0"/>
              <a:t>Clostridium  </a:t>
            </a:r>
            <a:r>
              <a:rPr lang="en-US" dirty="0" err="1" smtClean="0"/>
              <a:t>cuse</a:t>
            </a:r>
            <a:r>
              <a:rPr lang="en-US" dirty="0" smtClean="0"/>
              <a:t> </a:t>
            </a:r>
            <a:r>
              <a:rPr lang="en-US" dirty="0" err="1" smtClean="0"/>
              <a:t>diseas</a:t>
            </a:r>
            <a:r>
              <a:rPr lang="en-US" dirty="0" smtClean="0"/>
              <a:t> called Antibiotic </a:t>
            </a:r>
            <a:r>
              <a:rPr lang="en-US" dirty="0" err="1" smtClean="0"/>
              <a:t>Aassociated</a:t>
            </a:r>
            <a:r>
              <a:rPr lang="en-US" dirty="0" smtClean="0"/>
              <a:t>  Disease </a:t>
            </a:r>
            <a:r>
              <a:rPr lang="en-US" b="1" dirty="0" smtClean="0"/>
              <a:t>(AAD) .</a:t>
            </a:r>
            <a:endParaRPr lang="en-US" dirty="0" smtClean="0"/>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381000"/>
            <a:ext cx="9144000" cy="6477000"/>
          </a:xfrm>
        </p:spPr>
        <p:txBody>
          <a:bodyPr/>
          <a:lstStyle/>
          <a:p>
            <a:r>
              <a:rPr lang="en-US" b="1" u="sng" dirty="0" err="1" smtClean="0">
                <a:solidFill>
                  <a:srgbClr val="FFFF00"/>
                </a:solidFill>
              </a:rPr>
              <a:t>Pathogenicity</a:t>
            </a:r>
            <a:r>
              <a:rPr lang="en-US" b="1" u="sng" dirty="0" smtClean="0">
                <a:solidFill>
                  <a:srgbClr val="FFFF00"/>
                </a:solidFill>
              </a:rPr>
              <a:t>  of  </a:t>
            </a:r>
            <a:r>
              <a:rPr lang="en-US" b="1" i="1" u="sng" dirty="0" smtClean="0">
                <a:solidFill>
                  <a:srgbClr val="FFFF00"/>
                </a:solidFill>
              </a:rPr>
              <a:t>C. </a:t>
            </a:r>
            <a:r>
              <a:rPr lang="en-US" b="1" i="1" u="sng" dirty="0" err="1" smtClean="0">
                <a:solidFill>
                  <a:srgbClr val="FFFF00"/>
                </a:solidFill>
              </a:rPr>
              <a:t>difficile</a:t>
            </a:r>
            <a:r>
              <a:rPr lang="en-US" b="1" u="sng" dirty="0" smtClean="0">
                <a:solidFill>
                  <a:srgbClr val="FFFF00"/>
                </a:solidFill>
              </a:rPr>
              <a:t> </a:t>
            </a:r>
            <a:endParaRPr lang="en-US" dirty="0" smtClean="0">
              <a:solidFill>
                <a:srgbClr val="FFFF00"/>
              </a:solidFill>
            </a:endParaRPr>
          </a:p>
          <a:p>
            <a:r>
              <a:rPr lang="en-US" sz="2800" dirty="0" smtClean="0"/>
              <a:t>Occurs after use of antibiotic medications.</a:t>
            </a:r>
          </a:p>
          <a:p>
            <a:r>
              <a:rPr lang="en-US" sz="2800" dirty="0" smtClean="0"/>
              <a:t>( </a:t>
            </a:r>
            <a:r>
              <a:rPr lang="en-US" sz="2800" dirty="0" err="1" smtClean="0"/>
              <a:t>Fluoroquinolones</a:t>
            </a:r>
            <a:r>
              <a:rPr lang="en-US" sz="2800" dirty="0" smtClean="0"/>
              <a:t> , </a:t>
            </a:r>
            <a:r>
              <a:rPr lang="en-US" sz="2800" dirty="0" err="1" smtClean="0"/>
              <a:t>Cephalosporins</a:t>
            </a:r>
            <a:r>
              <a:rPr lang="en-US" sz="2800" dirty="0" smtClean="0"/>
              <a:t>, </a:t>
            </a:r>
            <a:r>
              <a:rPr lang="en-US" sz="2800" dirty="0" err="1" smtClean="0"/>
              <a:t>Penicillins</a:t>
            </a:r>
            <a:r>
              <a:rPr lang="en-US" sz="2800" dirty="0" smtClean="0"/>
              <a:t>, </a:t>
            </a:r>
            <a:r>
              <a:rPr lang="en-US" sz="2800" dirty="0" err="1" smtClean="0"/>
              <a:t>Clindamycin</a:t>
            </a:r>
            <a:r>
              <a:rPr lang="en-US" sz="2800" dirty="0" smtClean="0"/>
              <a:t>). The disease called Antibiotic Associated Disease .</a:t>
            </a:r>
          </a:p>
          <a:p>
            <a:r>
              <a:rPr lang="en-US" b="1" dirty="0" smtClean="0">
                <a:solidFill>
                  <a:srgbClr val="FFFF00"/>
                </a:solidFill>
              </a:rPr>
              <a:t>Symptoms :</a:t>
            </a:r>
          </a:p>
          <a:p>
            <a:r>
              <a:rPr lang="en-US" dirty="0" smtClean="0"/>
              <a:t>1-Watery diarrhea 10 to 15 times a day</a:t>
            </a:r>
          </a:p>
          <a:p>
            <a:r>
              <a:rPr lang="en-US" dirty="0" smtClean="0"/>
              <a:t>2-Abdominal cramping and pain</a:t>
            </a:r>
          </a:p>
          <a:p>
            <a:r>
              <a:rPr lang="en-US" dirty="0" smtClean="0"/>
              <a:t>3-Rapid heart rate</a:t>
            </a:r>
          </a:p>
          <a:p>
            <a:r>
              <a:rPr lang="en-US" dirty="0" smtClean="0"/>
              <a:t>4-Fever</a:t>
            </a:r>
          </a:p>
          <a:p>
            <a:r>
              <a:rPr lang="en-US" dirty="0" smtClean="0"/>
              <a:t>5-Blood or pus in the stool</a:t>
            </a:r>
          </a:p>
          <a:p>
            <a:r>
              <a:rPr lang="en-US" dirty="0" smtClean="0"/>
              <a:t>6-Nausea</a:t>
            </a:r>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38200"/>
          </a:xfrm>
        </p:spPr>
        <p:txBody>
          <a:bodyPr/>
          <a:lstStyle/>
          <a:p>
            <a:r>
              <a:rPr lang="en-US" b="1" i="1" dirty="0" smtClean="0"/>
              <a:t/>
            </a:r>
            <a:br>
              <a:rPr lang="en-US" b="1" i="1" dirty="0" smtClean="0"/>
            </a:br>
            <a:r>
              <a:rPr lang="en-US" b="1" i="1" dirty="0" smtClean="0"/>
              <a:t>Bacillus </a:t>
            </a:r>
            <a:r>
              <a:rPr lang="en-US" b="1" i="1" dirty="0" err="1" smtClean="0"/>
              <a:t>anthracis</a:t>
            </a:r>
            <a:r>
              <a:rPr lang="en-US" dirty="0" smtClean="0"/>
              <a:t/>
            </a:r>
            <a:br>
              <a:rPr lang="en-US" dirty="0" smtClean="0"/>
            </a:br>
            <a:endParaRPr lang="ar-IQ" dirty="0"/>
          </a:p>
        </p:txBody>
      </p:sp>
      <p:sp>
        <p:nvSpPr>
          <p:cNvPr id="3" name="عنصر نائب للمحتوى 2"/>
          <p:cNvSpPr>
            <a:spLocks noGrp="1"/>
          </p:cNvSpPr>
          <p:nvPr>
            <p:ph idx="1"/>
          </p:nvPr>
        </p:nvSpPr>
        <p:spPr>
          <a:xfrm>
            <a:off x="0" y="990600"/>
            <a:ext cx="9144000" cy="5867400"/>
          </a:xfrm>
        </p:spPr>
        <p:txBody>
          <a:bodyPr/>
          <a:lstStyle/>
          <a:p>
            <a:r>
              <a:rPr lang="en-US" b="1" dirty="0" smtClean="0">
                <a:solidFill>
                  <a:srgbClr val="FFFF00"/>
                </a:solidFill>
              </a:rPr>
              <a:t>Characteristics : </a:t>
            </a:r>
          </a:p>
          <a:p>
            <a:r>
              <a:rPr lang="en-US" sz="2800" dirty="0" smtClean="0"/>
              <a:t>Gram positive , </a:t>
            </a:r>
            <a:r>
              <a:rPr lang="en-US" sz="2800" dirty="0" err="1" smtClean="0"/>
              <a:t>edospore</a:t>
            </a:r>
            <a:r>
              <a:rPr lang="en-US" sz="2800" dirty="0" smtClean="0"/>
              <a:t> – forming , rod shap</a:t>
            </a:r>
            <a:r>
              <a:rPr lang="en-US" b="1" dirty="0" smtClean="0"/>
              <a:t>e .</a:t>
            </a:r>
            <a:endParaRPr lang="en-US" dirty="0" smtClean="0"/>
          </a:p>
          <a:p>
            <a:r>
              <a:rPr lang="en-US" b="1" dirty="0" smtClean="0">
                <a:solidFill>
                  <a:srgbClr val="FFFF00"/>
                </a:solidFill>
              </a:rPr>
              <a:t>Types </a:t>
            </a:r>
            <a:r>
              <a:rPr lang="en-US" b="1" dirty="0" smtClean="0">
                <a:solidFill>
                  <a:srgbClr val="FFFF00"/>
                </a:solidFill>
              </a:rPr>
              <a:t>of </a:t>
            </a:r>
            <a:r>
              <a:rPr lang="en-US" b="1" dirty="0" err="1" smtClean="0">
                <a:solidFill>
                  <a:srgbClr val="FFFF00"/>
                </a:solidFill>
              </a:rPr>
              <a:t>anthrx</a:t>
            </a:r>
            <a:r>
              <a:rPr lang="en-US" b="1" dirty="0" smtClean="0">
                <a:solidFill>
                  <a:srgbClr val="FFFF00"/>
                </a:solidFill>
              </a:rPr>
              <a:t> </a:t>
            </a:r>
            <a:r>
              <a:rPr lang="en-US" b="1" dirty="0" smtClean="0">
                <a:solidFill>
                  <a:srgbClr val="FFFF00"/>
                </a:solidFill>
              </a:rPr>
              <a:t>diseases </a:t>
            </a:r>
            <a:r>
              <a:rPr lang="en-US" dirty="0" smtClean="0"/>
              <a:t>:</a:t>
            </a:r>
          </a:p>
          <a:p>
            <a:r>
              <a:rPr lang="en-US" sz="2400" dirty="0" smtClean="0"/>
              <a:t>1-</a:t>
            </a:r>
            <a:r>
              <a:rPr lang="en-US" sz="2400" b="1" u="sng" dirty="0" smtClean="0"/>
              <a:t>Cutaneous anthrax</a:t>
            </a:r>
          </a:p>
          <a:p>
            <a:r>
              <a:rPr lang="en-US" sz="2400" b="1" u="sng" dirty="0" smtClean="0"/>
              <a:t>2-Gastrointestinal anthrax</a:t>
            </a:r>
          </a:p>
          <a:p>
            <a:r>
              <a:rPr lang="en-US" sz="2400" b="1" u="sng" dirty="0" smtClean="0"/>
              <a:t>3-Inhalation (pulmonary) anthrax</a:t>
            </a:r>
          </a:p>
          <a:p>
            <a:r>
              <a:rPr lang="en-US" sz="2400" b="1" u="sng" dirty="0" smtClean="0"/>
              <a:t>4-Injection anthrax</a:t>
            </a:r>
            <a:endParaRPr lang="en-US" sz="2400" dirty="0" smtClean="0"/>
          </a:p>
          <a:p>
            <a:endParaRPr lang="en-US" dirty="0" smtClean="0"/>
          </a:p>
          <a:p>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2400"/>
          </a:xfrm>
        </p:spPr>
        <p:txBody>
          <a:bodyPr/>
          <a:lstStyle/>
          <a:p>
            <a:endParaRPr lang="ar-IQ" dirty="0"/>
          </a:p>
        </p:txBody>
      </p:sp>
      <p:sp>
        <p:nvSpPr>
          <p:cNvPr id="3" name="عنصر نائب للمحتوى 2"/>
          <p:cNvSpPr>
            <a:spLocks noGrp="1"/>
          </p:cNvSpPr>
          <p:nvPr>
            <p:ph idx="1"/>
          </p:nvPr>
        </p:nvSpPr>
        <p:spPr>
          <a:xfrm>
            <a:off x="0" y="228600"/>
            <a:ext cx="9144000" cy="6629400"/>
          </a:xfrm>
        </p:spPr>
        <p:txBody>
          <a:bodyPr/>
          <a:lstStyle/>
          <a:p>
            <a:r>
              <a:rPr lang="en-US" sz="2400" b="1" u="sng" dirty="0" smtClean="0">
                <a:solidFill>
                  <a:srgbClr val="FFFF00"/>
                </a:solidFill>
              </a:rPr>
              <a:t>Symptoms of </a:t>
            </a:r>
            <a:r>
              <a:rPr lang="en-US" sz="2400" b="1" u="sng" dirty="0" err="1" smtClean="0">
                <a:solidFill>
                  <a:srgbClr val="FFFF00"/>
                </a:solidFill>
              </a:rPr>
              <a:t>Cutaneous</a:t>
            </a:r>
            <a:r>
              <a:rPr lang="en-US" sz="2400" b="1" u="sng" dirty="0" smtClean="0">
                <a:solidFill>
                  <a:srgbClr val="FFFF00"/>
                </a:solidFill>
              </a:rPr>
              <a:t> anthrax</a:t>
            </a:r>
            <a:endParaRPr lang="en-US" sz="2400" dirty="0" smtClean="0">
              <a:solidFill>
                <a:srgbClr val="FFFF00"/>
              </a:solidFill>
            </a:endParaRPr>
          </a:p>
          <a:p>
            <a:pPr lvl="0"/>
            <a:r>
              <a:rPr lang="en-US" sz="2400" dirty="0" smtClean="0"/>
              <a:t>A raised, itchy bump resembling an insect bite that quickly develops into a painless sore with a black center.</a:t>
            </a:r>
          </a:p>
          <a:p>
            <a:pPr lvl="0"/>
            <a:r>
              <a:rPr lang="en-US" sz="2400" dirty="0" smtClean="0"/>
              <a:t>Swelling in the sore and nearby lymph glands</a:t>
            </a:r>
          </a:p>
          <a:p>
            <a:endParaRPr lang="en-US" sz="2400" b="1" u="sng" dirty="0" smtClean="0">
              <a:solidFill>
                <a:srgbClr val="FFFF00"/>
              </a:solidFill>
            </a:endParaRPr>
          </a:p>
          <a:p>
            <a:r>
              <a:rPr lang="en-US" sz="2400" b="1" u="sng" dirty="0" smtClean="0">
                <a:solidFill>
                  <a:srgbClr val="FFFF00"/>
                </a:solidFill>
              </a:rPr>
              <a:t>Symptoms of Gastrointestinal anthrax</a:t>
            </a:r>
            <a:endParaRPr lang="en-US" sz="2400" dirty="0" smtClean="0">
              <a:solidFill>
                <a:srgbClr val="FFFF00"/>
              </a:solidFill>
            </a:endParaRPr>
          </a:p>
          <a:p>
            <a:pPr lvl="0"/>
            <a:r>
              <a:rPr lang="en-US" sz="2400" dirty="0" smtClean="0"/>
              <a:t>Nausea</a:t>
            </a:r>
          </a:p>
          <a:p>
            <a:pPr lvl="0"/>
            <a:r>
              <a:rPr lang="en-US" sz="2400" dirty="0" smtClean="0"/>
              <a:t>Vomiting</a:t>
            </a:r>
          </a:p>
          <a:p>
            <a:pPr lvl="0"/>
            <a:r>
              <a:rPr lang="en-US" sz="2400" dirty="0" smtClean="0"/>
              <a:t>Abdominal pain</a:t>
            </a:r>
          </a:p>
          <a:p>
            <a:pPr lvl="0"/>
            <a:r>
              <a:rPr lang="en-US" sz="2400" dirty="0" smtClean="0"/>
              <a:t>Headache</a:t>
            </a:r>
          </a:p>
          <a:p>
            <a:pPr lvl="0"/>
            <a:r>
              <a:rPr lang="en-US" sz="2400" dirty="0" smtClean="0"/>
              <a:t>Loss of appetite</a:t>
            </a:r>
          </a:p>
          <a:p>
            <a:pPr lvl="0"/>
            <a:r>
              <a:rPr lang="en-US" sz="2400" dirty="0" smtClean="0"/>
              <a:t>Fever</a:t>
            </a:r>
          </a:p>
          <a:p>
            <a:pPr lvl="0"/>
            <a:r>
              <a:rPr lang="en-US" sz="2400" dirty="0" smtClean="0"/>
              <a:t>Severe, bloody diarrhea in the later stages of the disease</a:t>
            </a:r>
          </a:p>
          <a:p>
            <a:pPr lvl="0"/>
            <a:r>
              <a:rPr lang="en-US" sz="2400" dirty="0" smtClean="0"/>
              <a:t>Sore throat and difficulty swallowing</a:t>
            </a:r>
          </a:p>
          <a:p>
            <a:pPr lvl="0"/>
            <a:r>
              <a:rPr lang="en-US" sz="2400" dirty="0" smtClean="0"/>
              <a:t>Swollen neck</a:t>
            </a:r>
          </a:p>
          <a:p>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304800"/>
            <a:ext cx="9144000" cy="6553200"/>
          </a:xfrm>
        </p:spPr>
        <p:txBody>
          <a:bodyPr/>
          <a:lstStyle/>
          <a:p>
            <a:r>
              <a:rPr lang="en-US" b="1" u="sng" dirty="0" smtClean="0">
                <a:solidFill>
                  <a:srgbClr val="FFFF00"/>
                </a:solidFill>
              </a:rPr>
              <a:t>Symptoms of Inhalation (</a:t>
            </a:r>
            <a:r>
              <a:rPr lang="en-US" sz="2800" b="1" u="sng" dirty="0" smtClean="0">
                <a:solidFill>
                  <a:srgbClr val="FFFF00"/>
                </a:solidFill>
              </a:rPr>
              <a:t>pulmonary) anthrax</a:t>
            </a:r>
            <a:endParaRPr lang="en-US" sz="2800" dirty="0" smtClean="0">
              <a:solidFill>
                <a:srgbClr val="FFFF00"/>
              </a:solidFill>
            </a:endParaRPr>
          </a:p>
          <a:p>
            <a:pPr lvl="0"/>
            <a:r>
              <a:rPr lang="en-US" sz="2800" dirty="0" smtClean="0"/>
              <a:t>Flu-like symptoms, such as sore throat, mild fever, fatigue and muscle aches.</a:t>
            </a:r>
          </a:p>
          <a:p>
            <a:pPr lvl="0"/>
            <a:endParaRPr lang="en-US" sz="2800" dirty="0" smtClean="0"/>
          </a:p>
          <a:p>
            <a:pPr lvl="0"/>
            <a:r>
              <a:rPr lang="en-US" sz="2800" dirty="0" smtClean="0"/>
              <a:t>Mild chest discomfort</a:t>
            </a:r>
          </a:p>
          <a:p>
            <a:pPr lvl="0"/>
            <a:r>
              <a:rPr lang="en-US" sz="2800" dirty="0" smtClean="0"/>
              <a:t>Shortness of breath</a:t>
            </a:r>
          </a:p>
          <a:p>
            <a:pPr lvl="0"/>
            <a:r>
              <a:rPr lang="en-US" sz="2800" dirty="0" smtClean="0"/>
              <a:t>Nausea</a:t>
            </a:r>
          </a:p>
          <a:p>
            <a:pPr lvl="0"/>
            <a:r>
              <a:rPr lang="en-US" sz="2800" dirty="0" smtClean="0"/>
              <a:t>Painful swallowing</a:t>
            </a:r>
          </a:p>
          <a:p>
            <a:pPr lvl="0"/>
            <a:r>
              <a:rPr lang="en-US" sz="2800" dirty="0" smtClean="0"/>
              <a:t>High fever</a:t>
            </a:r>
          </a:p>
          <a:p>
            <a:pPr lvl="0"/>
            <a:r>
              <a:rPr lang="en-US" sz="2800" dirty="0" smtClean="0"/>
              <a:t>Trouble breathing</a:t>
            </a:r>
          </a:p>
          <a:p>
            <a:pPr lvl="0"/>
            <a:r>
              <a:rPr lang="en-US" sz="2800" dirty="0" smtClean="0"/>
              <a:t>Shock</a:t>
            </a:r>
          </a:p>
          <a:p>
            <a:pPr lvl="0"/>
            <a:r>
              <a:rPr lang="en-US" sz="2800" dirty="0" smtClean="0"/>
              <a:t>Meningitis — a potentially life-threatening inflammation of the brain and spinal cord</a:t>
            </a:r>
          </a:p>
          <a:p>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0"/>
            <a:ext cx="9144000" cy="6858000"/>
          </a:xfrm>
        </p:spPr>
        <p:txBody>
          <a:bodyPr/>
          <a:lstStyle/>
          <a:p>
            <a:endParaRPr lang="en-US" b="1" u="sng" dirty="0" smtClean="0">
              <a:solidFill>
                <a:srgbClr val="FFFF00"/>
              </a:solidFill>
            </a:endParaRPr>
          </a:p>
          <a:p>
            <a:r>
              <a:rPr lang="en-US" b="1" u="sng" dirty="0" smtClean="0">
                <a:solidFill>
                  <a:srgbClr val="FFFF00"/>
                </a:solidFill>
              </a:rPr>
              <a:t>Injection anthrax</a:t>
            </a:r>
            <a:endParaRPr lang="en-US" dirty="0" smtClean="0">
              <a:solidFill>
                <a:srgbClr val="FFFF00"/>
              </a:solidFill>
            </a:endParaRPr>
          </a:p>
          <a:p>
            <a:r>
              <a:rPr lang="en-US" dirty="0" smtClean="0"/>
              <a:t>(This is the most recently identified route of anthrax infection. It's contracted through injecting illegal drugs and has been reported only in Europe so far). </a:t>
            </a:r>
          </a:p>
          <a:p>
            <a:endParaRPr lang="en-US" sz="2800" b="1" u="sng" dirty="0" smtClean="0">
              <a:solidFill>
                <a:srgbClr val="FFFF00"/>
              </a:solidFill>
            </a:endParaRPr>
          </a:p>
          <a:p>
            <a:r>
              <a:rPr lang="en-US" sz="2800" b="1" u="sng" dirty="0" smtClean="0">
                <a:solidFill>
                  <a:srgbClr val="FFFF00"/>
                </a:solidFill>
              </a:rPr>
              <a:t>Symptoms of injection anthrax :</a:t>
            </a:r>
          </a:p>
          <a:p>
            <a:pPr lvl="0"/>
            <a:r>
              <a:rPr lang="en-US" dirty="0" smtClean="0"/>
              <a:t>Redness at the area of injection</a:t>
            </a:r>
          </a:p>
          <a:p>
            <a:pPr lvl="0"/>
            <a:r>
              <a:rPr lang="en-US" dirty="0" smtClean="0"/>
              <a:t>Significant swelling</a:t>
            </a:r>
          </a:p>
          <a:p>
            <a:pPr lvl="0"/>
            <a:r>
              <a:rPr lang="en-US" dirty="0" smtClean="0"/>
              <a:t>Multiple organ failure</a:t>
            </a:r>
          </a:p>
          <a:p>
            <a:pPr lvl="0"/>
            <a:r>
              <a:rPr lang="en-US" dirty="0" smtClean="0"/>
              <a:t>Meningitis</a:t>
            </a:r>
          </a:p>
          <a:p>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304800"/>
            <a:ext cx="9144000" cy="6553200"/>
          </a:xfrm>
        </p:spPr>
        <p:txBody>
          <a:bodyPr/>
          <a:lstStyle/>
          <a:p>
            <a:pPr lvl="0"/>
            <a:r>
              <a:rPr lang="en-US" b="1" dirty="0" smtClean="0"/>
              <a:t>Diagnosis of anthrax :</a:t>
            </a:r>
            <a:endParaRPr lang="en-US" dirty="0" smtClean="0"/>
          </a:p>
          <a:p>
            <a:pPr lvl="0"/>
            <a:r>
              <a:rPr lang="en-US" b="1" dirty="0" smtClean="0">
                <a:solidFill>
                  <a:srgbClr val="FFFF00"/>
                </a:solidFill>
              </a:rPr>
              <a:t>Skin testing</a:t>
            </a:r>
            <a:r>
              <a:rPr lang="en-US" dirty="0" smtClean="0"/>
              <a:t>. A sample of fluid from a suspicious lesion on your skin or a small tissue sample (biopsy) may be tested in a lab for signs of </a:t>
            </a:r>
            <a:r>
              <a:rPr lang="en-US" dirty="0" err="1" smtClean="0"/>
              <a:t>cutaneous</a:t>
            </a:r>
            <a:r>
              <a:rPr lang="en-US" dirty="0" smtClean="0"/>
              <a:t> anthrax.</a:t>
            </a:r>
          </a:p>
          <a:p>
            <a:pPr lvl="0"/>
            <a:endParaRPr lang="en-US" b="1" dirty="0" smtClean="0">
              <a:solidFill>
                <a:srgbClr val="FFFF00"/>
              </a:solidFill>
            </a:endParaRPr>
          </a:p>
          <a:p>
            <a:pPr lvl="0"/>
            <a:r>
              <a:rPr lang="en-US" b="1" dirty="0" smtClean="0">
                <a:solidFill>
                  <a:srgbClr val="FFFF00"/>
                </a:solidFill>
              </a:rPr>
              <a:t>Blood tests</a:t>
            </a:r>
            <a:r>
              <a:rPr lang="en-US" dirty="0" smtClean="0"/>
              <a:t>. You may have a small amount of blood drawn that's checked in a lab for anthrax bacteria.</a:t>
            </a:r>
          </a:p>
          <a:p>
            <a:endParaRPr lang="en-US" b="1" dirty="0" smtClean="0">
              <a:solidFill>
                <a:srgbClr val="FFFF00"/>
              </a:solidFill>
            </a:endParaRPr>
          </a:p>
          <a:p>
            <a:r>
              <a:rPr lang="en-US" b="1" dirty="0" smtClean="0">
                <a:solidFill>
                  <a:srgbClr val="FFFF00"/>
                </a:solidFill>
              </a:rPr>
              <a:t>Chest X-ray </a:t>
            </a:r>
            <a:r>
              <a:rPr lang="en-US" dirty="0" smtClean="0"/>
              <a:t>or computerized tomography (CT) scan. to help diagnose inhalation anthrax.</a:t>
            </a:r>
          </a:p>
          <a:p>
            <a:pPr lvl="0"/>
            <a:r>
              <a:rPr lang="en-US" dirty="0" smtClean="0"/>
              <a:t>.</a:t>
            </a:r>
          </a:p>
          <a:p>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381000"/>
            <a:ext cx="9144000" cy="6477000"/>
          </a:xfrm>
        </p:spPr>
        <p:txBody>
          <a:bodyPr/>
          <a:lstStyle/>
          <a:p>
            <a:pPr lvl="0"/>
            <a:r>
              <a:rPr lang="en-US" sz="2800" b="1" dirty="0" smtClean="0">
                <a:solidFill>
                  <a:srgbClr val="FFFF00"/>
                </a:solidFill>
              </a:rPr>
              <a:t>Stool testing :</a:t>
            </a:r>
            <a:endParaRPr lang="en-US" sz="2800" dirty="0" smtClean="0">
              <a:solidFill>
                <a:srgbClr val="FFFF00"/>
              </a:solidFill>
            </a:endParaRPr>
          </a:p>
          <a:p>
            <a:pPr lvl="0"/>
            <a:r>
              <a:rPr lang="en-US" sz="2800" dirty="0" smtClean="0"/>
              <a:t> check a sample of your stool for anthrax bacteria.</a:t>
            </a:r>
          </a:p>
          <a:p>
            <a:pPr lvl="0"/>
            <a:r>
              <a:rPr lang="en-US" sz="2800" b="1" dirty="0" smtClean="0">
                <a:solidFill>
                  <a:srgbClr val="FFFF00"/>
                </a:solidFill>
              </a:rPr>
              <a:t>Spinal tap (lumbar puncture)</a:t>
            </a:r>
            <a:r>
              <a:rPr lang="en-US" sz="2800" dirty="0" smtClean="0">
                <a:solidFill>
                  <a:srgbClr val="FFFF00"/>
                </a:solidFill>
              </a:rPr>
              <a:t>. : </a:t>
            </a:r>
          </a:p>
          <a:p>
            <a:pPr lvl="0"/>
            <a:r>
              <a:rPr lang="en-US" sz="2800" dirty="0" smtClean="0"/>
              <a:t>In this test, doctor inserts a needle into your spinal canal and withdraws a small amount of fluid. A spinal tap is usually done only to confirm a diagnosis of anthrax meningitis.</a:t>
            </a:r>
          </a:p>
          <a:p>
            <a:pPr lvl="0"/>
            <a:r>
              <a:rPr lang="en-US" sz="2800" b="1" dirty="0" smtClean="0">
                <a:solidFill>
                  <a:srgbClr val="FFFF00"/>
                </a:solidFill>
              </a:rPr>
              <a:t>Treatment  of </a:t>
            </a:r>
            <a:r>
              <a:rPr lang="en-US" sz="2800" b="1" dirty="0" err="1" smtClean="0">
                <a:solidFill>
                  <a:srgbClr val="FFFF00"/>
                </a:solidFill>
              </a:rPr>
              <a:t>anthracx</a:t>
            </a:r>
            <a:r>
              <a:rPr lang="en-US" sz="2800" b="1" dirty="0" smtClean="0">
                <a:solidFill>
                  <a:srgbClr val="FFFF00"/>
                </a:solidFill>
              </a:rPr>
              <a:t> :</a:t>
            </a:r>
            <a:r>
              <a:rPr lang="en-US" sz="2800" b="1" dirty="0" smtClean="0"/>
              <a:t> </a:t>
            </a:r>
          </a:p>
          <a:p>
            <a:pPr lvl="0"/>
            <a:r>
              <a:rPr lang="en-US" sz="2800" dirty="0" smtClean="0"/>
              <a:t>The standard treatment for anthrax is a 60-day course of an antibiotic, such as ciprofloxacin (</a:t>
            </a:r>
            <a:r>
              <a:rPr lang="en-US" sz="2800" dirty="0" err="1" smtClean="0"/>
              <a:t>Cipro</a:t>
            </a:r>
            <a:r>
              <a:rPr lang="en-US" sz="2800" dirty="0" smtClean="0"/>
              <a:t>) or </a:t>
            </a:r>
            <a:r>
              <a:rPr lang="en-US" sz="2800" dirty="0" err="1" smtClean="0"/>
              <a:t>doxycycline</a:t>
            </a:r>
            <a:r>
              <a:rPr lang="en-US" sz="2800" dirty="0" smtClean="0"/>
              <a:t> (</a:t>
            </a:r>
            <a:r>
              <a:rPr lang="en-US" sz="2800" dirty="0" err="1" smtClean="0"/>
              <a:t>Monodox</a:t>
            </a:r>
            <a:r>
              <a:rPr lang="en-US" sz="2800" dirty="0" smtClean="0"/>
              <a:t>, </a:t>
            </a:r>
            <a:r>
              <a:rPr lang="en-US" sz="2800" dirty="0" err="1" smtClean="0"/>
              <a:t>Vibramycin</a:t>
            </a:r>
            <a:r>
              <a:rPr lang="en-US" sz="2800" dirty="0" smtClean="0"/>
              <a:t>, others).</a:t>
            </a:r>
          </a:p>
          <a:p>
            <a:pPr lvl="0"/>
            <a:r>
              <a:rPr lang="en-US" sz="2800" b="1" u="sng" dirty="0" smtClean="0">
                <a:solidFill>
                  <a:srgbClr val="FFFF00"/>
                </a:solidFill>
              </a:rPr>
              <a:t>Anthrax vaccine : </a:t>
            </a:r>
          </a:p>
          <a:p>
            <a:pPr lvl="0"/>
            <a:r>
              <a:rPr lang="en-US" sz="2800" b="1" dirty="0" smtClean="0"/>
              <a:t>F</a:t>
            </a:r>
            <a:r>
              <a:rPr lang="en-US" sz="2800" dirty="0" smtClean="0"/>
              <a:t>or humans is available. The vaccine isn't intended for the general public</a:t>
            </a:r>
            <a:r>
              <a:rPr lang="en-US" sz="2800" smtClean="0"/>
              <a:t>. </a:t>
            </a:r>
            <a:endParaRPr lang="ar-IQ" sz="2800" dirty="0" smtClean="0"/>
          </a:p>
          <a:p>
            <a:pPr lvl="0"/>
            <a:endParaRPr lang="ar-IQ"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
          </a:xfrm>
        </p:spPr>
        <p:txBody>
          <a:bodyPr/>
          <a:lstStyle/>
          <a:p>
            <a:r>
              <a:rPr lang="en-US" b="1" dirty="0" smtClean="0"/>
              <a:t/>
            </a:r>
            <a:br>
              <a:rPr lang="en-US" b="1" dirty="0" smtClean="0"/>
            </a:br>
            <a:r>
              <a:rPr lang="en-US" sz="3200" b="1" dirty="0" smtClean="0">
                <a:latin typeface="+mn-lt"/>
              </a:rPr>
              <a:t>Mycobacterium tuberculosis </a:t>
            </a:r>
            <a:r>
              <a:rPr lang="en-US" dirty="0" smtClean="0"/>
              <a:t/>
            </a:r>
            <a:br>
              <a:rPr lang="en-US" dirty="0" smtClean="0"/>
            </a:br>
            <a:endParaRPr lang="ar-IQ" dirty="0"/>
          </a:p>
        </p:txBody>
      </p:sp>
      <p:sp>
        <p:nvSpPr>
          <p:cNvPr id="3" name="عنصر نائب للمحتوى 2"/>
          <p:cNvSpPr>
            <a:spLocks noGrp="1"/>
          </p:cNvSpPr>
          <p:nvPr>
            <p:ph idx="1"/>
          </p:nvPr>
        </p:nvSpPr>
        <p:spPr>
          <a:xfrm>
            <a:off x="0" y="685800"/>
            <a:ext cx="9144000" cy="6172200"/>
          </a:xfrm>
        </p:spPr>
        <p:txBody>
          <a:bodyPr/>
          <a:lstStyle/>
          <a:p>
            <a:r>
              <a:rPr lang="en-US" b="1" dirty="0" smtClean="0"/>
              <a:t>Characteristics : </a:t>
            </a:r>
            <a:endParaRPr lang="en-US" dirty="0" smtClean="0"/>
          </a:p>
          <a:p>
            <a:pPr lvl="0"/>
            <a:r>
              <a:rPr lang="en-US" dirty="0" smtClean="0"/>
              <a:t>1-Curved rod .</a:t>
            </a:r>
          </a:p>
          <a:p>
            <a:pPr lvl="0"/>
            <a:r>
              <a:rPr lang="en-US" dirty="0" smtClean="0"/>
              <a:t>2-Bacteria in host tissue produce granules with horseshoe nuclei. .</a:t>
            </a:r>
          </a:p>
          <a:p>
            <a:pPr lvl="0"/>
            <a:endParaRPr lang="en-US" dirty="0" smtClean="0"/>
          </a:p>
          <a:p>
            <a:pPr lvl="0"/>
            <a:r>
              <a:rPr lang="en-US" dirty="0" smtClean="0"/>
              <a:t>3-Highly aerobic ( require increased O2) .</a:t>
            </a:r>
          </a:p>
          <a:p>
            <a:pPr lvl="0"/>
            <a:r>
              <a:rPr lang="en-US" dirty="0" smtClean="0"/>
              <a:t>4- This bacteria ha waxy coating (with </a:t>
            </a:r>
            <a:r>
              <a:rPr lang="en-US" dirty="0" err="1" smtClean="0"/>
              <a:t>mycolic</a:t>
            </a:r>
            <a:r>
              <a:rPr lang="en-US" dirty="0" smtClean="0"/>
              <a:t> acid , not absorb the gram stain) make the cells impervious to gram stain which can appear either gram negative or gram positive , So the suitable stain is Acid fast stain such as </a:t>
            </a:r>
            <a:r>
              <a:rPr lang="en-US" dirty="0" err="1" smtClean="0"/>
              <a:t>Ziehl-Neelsen</a:t>
            </a:r>
            <a:r>
              <a:rPr lang="en-US" dirty="0" smtClean="0"/>
              <a:t> stain . </a:t>
            </a:r>
          </a:p>
          <a:p>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0"/>
            <a:ext cx="9144000" cy="6858000"/>
          </a:xfrm>
        </p:spPr>
        <p:txBody>
          <a:bodyPr/>
          <a:lstStyle/>
          <a:p>
            <a:endParaRPr lang="en-US" b="1" dirty="0" smtClean="0"/>
          </a:p>
          <a:p>
            <a:r>
              <a:rPr lang="en-US" b="1" dirty="0" smtClean="0"/>
              <a:t>Specific culture media</a:t>
            </a:r>
            <a:r>
              <a:rPr lang="en-US" dirty="0" smtClean="0"/>
              <a:t> : </a:t>
            </a:r>
            <a:r>
              <a:rPr lang="en-US" dirty="0" err="1" smtClean="0"/>
              <a:t>Lowensten</a:t>
            </a:r>
            <a:r>
              <a:rPr lang="en-US" dirty="0" smtClean="0"/>
              <a:t> –Jensen medium .</a:t>
            </a:r>
          </a:p>
          <a:p>
            <a:endParaRPr lang="en-US" b="1" dirty="0" smtClean="0"/>
          </a:p>
          <a:p>
            <a:r>
              <a:rPr lang="en-US" b="1" dirty="0" err="1" smtClean="0">
                <a:solidFill>
                  <a:srgbClr val="FFFF00"/>
                </a:solidFill>
              </a:rPr>
              <a:t>Pathogenicity</a:t>
            </a:r>
            <a:r>
              <a:rPr lang="en-US" b="1" dirty="0" smtClean="0">
                <a:solidFill>
                  <a:srgbClr val="FFFF00"/>
                </a:solidFill>
              </a:rPr>
              <a:t> : </a:t>
            </a:r>
            <a:endParaRPr lang="en-US" dirty="0" smtClean="0">
              <a:solidFill>
                <a:srgbClr val="FFFF00"/>
              </a:solidFill>
            </a:endParaRPr>
          </a:p>
          <a:p>
            <a:pPr lvl="0"/>
            <a:r>
              <a:rPr lang="en-US" dirty="0" err="1" smtClean="0"/>
              <a:t>M.tuberculosis</a:t>
            </a:r>
            <a:r>
              <a:rPr lang="en-US" dirty="0" smtClean="0"/>
              <a:t> bacteria can transmitted from person to another by coughing , sneezing ,speaking , kissing or contacting patients objects or kissing.</a:t>
            </a:r>
          </a:p>
          <a:p>
            <a:pPr lvl="0"/>
            <a:r>
              <a:rPr lang="en-US" dirty="0" smtClean="0"/>
              <a:t>When the bacteria invade the lungs , macrophage cells unable to kill and digest it. </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7772400" cy="304800"/>
          </a:xfrm>
        </p:spPr>
        <p:txBody>
          <a:bodyPr/>
          <a:lstStyle/>
          <a:p>
            <a:endParaRPr lang="ar-IQ" dirty="0"/>
          </a:p>
        </p:txBody>
      </p:sp>
      <p:sp>
        <p:nvSpPr>
          <p:cNvPr id="3" name="عنصر نائب للمحتوى 2"/>
          <p:cNvSpPr>
            <a:spLocks noGrp="1"/>
          </p:cNvSpPr>
          <p:nvPr>
            <p:ph idx="1"/>
          </p:nvPr>
        </p:nvSpPr>
        <p:spPr>
          <a:xfrm>
            <a:off x="0" y="685800"/>
            <a:ext cx="9144000" cy="6324600"/>
          </a:xfrm>
        </p:spPr>
        <p:txBody>
          <a:bodyPr/>
          <a:lstStyle/>
          <a:p>
            <a:r>
              <a:rPr lang="en-US" dirty="0" smtClean="0"/>
              <a:t>2- Gram-negative bacteria : cell wall with thin </a:t>
            </a:r>
            <a:r>
              <a:rPr lang="en-US" dirty="0" err="1" smtClean="0"/>
              <a:t>peptidoglycan</a:t>
            </a:r>
            <a:r>
              <a:rPr lang="en-US" dirty="0" smtClean="0"/>
              <a:t>  layer and a thick outer membrane (stained with red color).</a:t>
            </a:r>
          </a:p>
          <a:p>
            <a:endParaRPr lang="en-US" sz="2800" b="1" dirty="0" smtClean="0"/>
          </a:p>
          <a:p>
            <a:r>
              <a:rPr lang="en-US" sz="2800" b="1" dirty="0" smtClean="0">
                <a:solidFill>
                  <a:srgbClr val="FFFF00"/>
                </a:solidFill>
              </a:rPr>
              <a:t>Classification according to </a:t>
            </a:r>
            <a:r>
              <a:rPr lang="en-US" sz="2800" b="1" dirty="0" err="1" smtClean="0">
                <a:solidFill>
                  <a:srgbClr val="FFFF00"/>
                </a:solidFill>
              </a:rPr>
              <a:t>atmoshere</a:t>
            </a:r>
            <a:r>
              <a:rPr lang="en-US" sz="2800" b="1" dirty="0" smtClean="0">
                <a:solidFill>
                  <a:srgbClr val="FFFF00"/>
                </a:solidFill>
              </a:rPr>
              <a:t> :</a:t>
            </a:r>
            <a:endParaRPr lang="en-US" sz="2800" dirty="0" smtClean="0">
              <a:solidFill>
                <a:srgbClr val="FFFF00"/>
              </a:solidFill>
            </a:endParaRPr>
          </a:p>
          <a:p>
            <a:r>
              <a:rPr lang="en-US" dirty="0" smtClean="0">
                <a:solidFill>
                  <a:srgbClr val="FFFF00"/>
                </a:solidFill>
              </a:rPr>
              <a:t> </a:t>
            </a:r>
            <a:r>
              <a:rPr lang="en-US" sz="2800" dirty="0" smtClean="0">
                <a:solidFill>
                  <a:srgbClr val="FFFF00"/>
                </a:solidFill>
              </a:rPr>
              <a:t>1-Aerobic bacteria : require O2 .</a:t>
            </a:r>
          </a:p>
          <a:p>
            <a:r>
              <a:rPr lang="en-US" sz="2800" dirty="0" smtClean="0">
                <a:solidFill>
                  <a:srgbClr val="FFFF00"/>
                </a:solidFill>
              </a:rPr>
              <a:t> 2-Anaerobic bacteria : O2 is toxic to this type of bacteria .</a:t>
            </a:r>
          </a:p>
          <a:p>
            <a:r>
              <a:rPr lang="en-US" sz="2800" dirty="0" smtClean="0">
                <a:solidFill>
                  <a:srgbClr val="FFFF00"/>
                </a:solidFill>
              </a:rPr>
              <a:t>3-Facultative anaerobes, growing with and without O2 .</a:t>
            </a:r>
          </a:p>
          <a:p>
            <a:r>
              <a:rPr lang="en-US" sz="2800" dirty="0" smtClean="0">
                <a:solidFill>
                  <a:srgbClr val="FFFF00"/>
                </a:solidFill>
              </a:rPr>
              <a:t> 4-Microphiles  require reduced O2</a:t>
            </a:r>
          </a:p>
          <a:p>
            <a:r>
              <a:rPr lang="en-US" sz="2800" dirty="0" smtClean="0">
                <a:solidFill>
                  <a:srgbClr val="FFFF00"/>
                </a:solidFill>
              </a:rPr>
              <a:t>5-Capnophiles </a:t>
            </a:r>
            <a:r>
              <a:rPr lang="en-US" sz="2800" dirty="0" err="1" smtClean="0">
                <a:solidFill>
                  <a:srgbClr val="FFFF00"/>
                </a:solidFill>
              </a:rPr>
              <a:t>reuire</a:t>
            </a:r>
            <a:r>
              <a:rPr lang="en-US" sz="2800" dirty="0" smtClean="0">
                <a:solidFill>
                  <a:srgbClr val="FFFF00"/>
                </a:solidFill>
              </a:rPr>
              <a:t> increased O2 </a:t>
            </a:r>
          </a:p>
          <a:p>
            <a:endParaRPr lang="en-US" dirty="0" smtClean="0"/>
          </a:p>
          <a:p>
            <a:endParaRPr lang="en-US" dirty="0" smtClean="0"/>
          </a:p>
          <a:p>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81000"/>
          </a:xfrm>
        </p:spPr>
        <p:txBody>
          <a:bodyPr/>
          <a:lstStyle/>
          <a:p>
            <a:endParaRPr lang="ar-IQ" dirty="0"/>
          </a:p>
        </p:txBody>
      </p:sp>
      <p:sp>
        <p:nvSpPr>
          <p:cNvPr id="3" name="عنصر نائب للمحتوى 2"/>
          <p:cNvSpPr>
            <a:spLocks noGrp="1"/>
          </p:cNvSpPr>
          <p:nvPr>
            <p:ph idx="1"/>
          </p:nvPr>
        </p:nvSpPr>
        <p:spPr>
          <a:xfrm>
            <a:off x="0" y="304800"/>
            <a:ext cx="9144000" cy="6553200"/>
          </a:xfrm>
        </p:spPr>
        <p:txBody>
          <a:bodyPr/>
          <a:lstStyle/>
          <a:p>
            <a:r>
              <a:rPr lang="en-US" b="1" dirty="0" smtClean="0">
                <a:solidFill>
                  <a:srgbClr val="FFFF00"/>
                </a:solidFill>
              </a:rPr>
              <a:t>Symptoms : </a:t>
            </a:r>
            <a:endParaRPr lang="en-US" dirty="0" smtClean="0">
              <a:solidFill>
                <a:srgbClr val="FFFF00"/>
              </a:solidFill>
            </a:endParaRPr>
          </a:p>
          <a:p>
            <a:pPr lvl="0"/>
            <a:r>
              <a:rPr lang="en-US" dirty="0" smtClean="0"/>
              <a:t>Coughing for more than  3 weeks </a:t>
            </a:r>
          </a:p>
          <a:p>
            <a:pPr lvl="0"/>
            <a:r>
              <a:rPr lang="en-US" dirty="0" smtClean="0"/>
              <a:t>Chest pain.</a:t>
            </a:r>
          </a:p>
          <a:p>
            <a:pPr lvl="0"/>
            <a:r>
              <a:rPr lang="en-US" dirty="0" smtClean="0"/>
              <a:t>Weight loss .</a:t>
            </a:r>
          </a:p>
          <a:p>
            <a:pPr lvl="0"/>
            <a:r>
              <a:rPr lang="en-US" dirty="0" smtClean="0"/>
              <a:t>Fever.</a:t>
            </a:r>
          </a:p>
          <a:p>
            <a:pPr lvl="0"/>
            <a:r>
              <a:rPr lang="en-US" dirty="0" smtClean="0"/>
              <a:t>Night sweet.</a:t>
            </a:r>
          </a:p>
          <a:p>
            <a:pPr lvl="0"/>
            <a:r>
              <a:rPr lang="en-US" dirty="0" smtClean="0"/>
              <a:t>Chills.</a:t>
            </a:r>
          </a:p>
          <a:p>
            <a:pPr lvl="0"/>
            <a:r>
              <a:rPr lang="en-US" dirty="0" smtClean="0"/>
              <a:t>Lost of appetite </a:t>
            </a:r>
          </a:p>
          <a:p>
            <a:pPr lvl="0"/>
            <a:r>
              <a:rPr lang="en-US" dirty="0" smtClean="0"/>
              <a:t>When kidney affected, leads to blood in urine .</a:t>
            </a:r>
          </a:p>
          <a:p>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457200"/>
          </a:xfrm>
        </p:spPr>
        <p:txBody>
          <a:bodyPr/>
          <a:lstStyle/>
          <a:p>
            <a:endParaRPr lang="ar-IQ" dirty="0"/>
          </a:p>
        </p:txBody>
      </p:sp>
      <p:sp>
        <p:nvSpPr>
          <p:cNvPr id="3" name="عنصر نائب للمحتوى 2"/>
          <p:cNvSpPr>
            <a:spLocks noGrp="1"/>
          </p:cNvSpPr>
          <p:nvPr>
            <p:ph idx="1"/>
          </p:nvPr>
        </p:nvSpPr>
        <p:spPr>
          <a:xfrm>
            <a:off x="0" y="685800"/>
            <a:ext cx="9144000" cy="6172200"/>
          </a:xfrm>
        </p:spPr>
        <p:txBody>
          <a:bodyPr/>
          <a:lstStyle/>
          <a:p>
            <a:r>
              <a:rPr lang="en-US" b="1" dirty="0" smtClean="0">
                <a:solidFill>
                  <a:srgbClr val="FFFF00"/>
                </a:solidFill>
              </a:rPr>
              <a:t>Treatment of Tb </a:t>
            </a:r>
            <a:r>
              <a:rPr lang="en-US" b="1" dirty="0" smtClean="0"/>
              <a:t>:</a:t>
            </a:r>
            <a:r>
              <a:rPr lang="en-US" dirty="0" smtClean="0"/>
              <a:t> </a:t>
            </a:r>
          </a:p>
          <a:p>
            <a:r>
              <a:rPr lang="en-US" dirty="0" smtClean="0"/>
              <a:t>4- drug regimen for 12 months :</a:t>
            </a:r>
          </a:p>
          <a:p>
            <a:pPr lvl="0"/>
            <a:endParaRPr lang="en-US" b="1" dirty="0" smtClean="0"/>
          </a:p>
          <a:p>
            <a:pPr lvl="0"/>
            <a:r>
              <a:rPr lang="en-US" b="1" dirty="0" smtClean="0"/>
              <a:t>1-Isoniazid </a:t>
            </a:r>
            <a:endParaRPr lang="en-US" dirty="0" smtClean="0"/>
          </a:p>
          <a:p>
            <a:pPr lvl="0"/>
            <a:r>
              <a:rPr lang="en-US" b="1" dirty="0" smtClean="0"/>
              <a:t>2-Rifampin </a:t>
            </a:r>
            <a:endParaRPr lang="en-US" dirty="0" smtClean="0"/>
          </a:p>
          <a:p>
            <a:pPr lvl="0"/>
            <a:r>
              <a:rPr lang="en-US" b="1" dirty="0" smtClean="0"/>
              <a:t>3-Pyrazinamide </a:t>
            </a:r>
            <a:endParaRPr lang="en-US" dirty="0" smtClean="0"/>
          </a:p>
          <a:p>
            <a:pPr lvl="0"/>
            <a:r>
              <a:rPr lang="en-US" dirty="0" smtClean="0"/>
              <a:t>4-Either </a:t>
            </a:r>
            <a:r>
              <a:rPr lang="en-US" b="1" dirty="0" err="1" smtClean="0"/>
              <a:t>Ethambutol</a:t>
            </a:r>
            <a:r>
              <a:rPr lang="en-US" dirty="0" smtClean="0"/>
              <a:t> or </a:t>
            </a:r>
            <a:r>
              <a:rPr lang="en-US" b="1" dirty="0" smtClean="0"/>
              <a:t>Streptomycin.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14400"/>
          </a:xfrm>
        </p:spPr>
        <p:txBody>
          <a:bodyPr/>
          <a:lstStyle/>
          <a:p>
            <a:r>
              <a:rPr lang="en-US" sz="3600" b="1" dirty="0" err="1" smtClean="0"/>
              <a:t>Vibrio</a:t>
            </a:r>
            <a:r>
              <a:rPr lang="en-US" sz="3600" b="1" dirty="0" smtClean="0"/>
              <a:t>  </a:t>
            </a:r>
            <a:r>
              <a:rPr lang="en-US" sz="3600" b="1" dirty="0" err="1" smtClean="0"/>
              <a:t>cholerae</a:t>
            </a:r>
            <a:endParaRPr lang="ar-IQ" sz="3600" b="1" dirty="0"/>
          </a:p>
        </p:txBody>
      </p:sp>
      <p:sp>
        <p:nvSpPr>
          <p:cNvPr id="3" name="عنصر نائب للمحتوى 2"/>
          <p:cNvSpPr>
            <a:spLocks noGrp="1"/>
          </p:cNvSpPr>
          <p:nvPr>
            <p:ph idx="1"/>
          </p:nvPr>
        </p:nvSpPr>
        <p:spPr>
          <a:xfrm>
            <a:off x="0" y="838200"/>
            <a:ext cx="9144000" cy="6019800"/>
          </a:xfrm>
        </p:spPr>
        <p:txBody>
          <a:bodyPr/>
          <a:lstStyle/>
          <a:p>
            <a:r>
              <a:rPr lang="en-US" b="1" dirty="0" smtClean="0">
                <a:solidFill>
                  <a:srgbClr val="FFFF00"/>
                </a:solidFill>
              </a:rPr>
              <a:t>Characteristics :</a:t>
            </a:r>
            <a:endParaRPr lang="en-US" dirty="0" smtClean="0">
              <a:solidFill>
                <a:srgbClr val="FFFF00"/>
              </a:solidFill>
            </a:endParaRPr>
          </a:p>
          <a:p>
            <a:r>
              <a:rPr lang="en-US" sz="2800" dirty="0" smtClean="0">
                <a:solidFill>
                  <a:srgbClr val="FFFF00"/>
                </a:solidFill>
              </a:rPr>
              <a:t>Gram negative , comma </a:t>
            </a:r>
            <a:r>
              <a:rPr lang="en-US" sz="2800" dirty="0" smtClean="0"/>
              <a:t>shaped, slightly curved, with a flagellum  at one cell pole as well as </a:t>
            </a:r>
            <a:r>
              <a:rPr lang="en-US" sz="2800" dirty="0" err="1" smtClean="0"/>
              <a:t>pili</a:t>
            </a:r>
            <a:r>
              <a:rPr lang="en-US" sz="2800" dirty="0" smtClean="0"/>
              <a:t>. The </a:t>
            </a:r>
            <a:r>
              <a:rPr lang="en-US" sz="2800" dirty="0" err="1" smtClean="0"/>
              <a:t>Vibrios</a:t>
            </a:r>
            <a:r>
              <a:rPr lang="en-US" sz="2800" dirty="0" smtClean="0"/>
              <a:t> tolerate alkaline media that kill most intestinal </a:t>
            </a:r>
            <a:r>
              <a:rPr lang="en-US" sz="2800" dirty="0" err="1" smtClean="0"/>
              <a:t>commensals</a:t>
            </a:r>
            <a:r>
              <a:rPr lang="en-US" sz="2800" dirty="0" smtClean="0"/>
              <a:t> ,  but they are sensitive to </a:t>
            </a:r>
            <a:r>
              <a:rPr lang="en-US" sz="2800" dirty="0" err="1" smtClean="0"/>
              <a:t>acid.Facultative</a:t>
            </a:r>
            <a:r>
              <a:rPr lang="en-US" sz="2800" dirty="0" smtClean="0"/>
              <a:t> anaerobes . Produce cholera toxin .</a:t>
            </a:r>
            <a:r>
              <a:rPr lang="en-US" dirty="0" smtClean="0"/>
              <a:t> </a:t>
            </a:r>
          </a:p>
          <a:p>
            <a:r>
              <a:rPr lang="en-US" b="1" dirty="0" smtClean="0">
                <a:solidFill>
                  <a:srgbClr val="FFFF00"/>
                </a:solidFill>
              </a:rPr>
              <a:t>Symptoms : 	</a:t>
            </a:r>
            <a:endParaRPr lang="en-US" sz="2400" dirty="0" smtClean="0">
              <a:solidFill>
                <a:srgbClr val="FFFF00"/>
              </a:solidFill>
            </a:endParaRPr>
          </a:p>
          <a:p>
            <a:pPr lvl="1"/>
            <a:r>
              <a:rPr lang="en-US" dirty="0" smtClean="0"/>
              <a:t>Watery  diarrhea . </a:t>
            </a:r>
            <a:endParaRPr lang="en-US" sz="2400" dirty="0" smtClean="0"/>
          </a:p>
          <a:p>
            <a:pPr lvl="1"/>
            <a:r>
              <a:rPr lang="en-US" dirty="0" smtClean="0"/>
              <a:t>Vomiting  </a:t>
            </a:r>
            <a:endParaRPr lang="en-US" sz="2400" dirty="0" smtClean="0"/>
          </a:p>
          <a:p>
            <a:pPr lvl="1"/>
            <a:r>
              <a:rPr lang="en-US" dirty="0" smtClean="0"/>
              <a:t>wrinkled skin. </a:t>
            </a:r>
          </a:p>
          <a:p>
            <a:pPr lvl="1"/>
            <a:r>
              <a:rPr lang="en-US" dirty="0" smtClean="0"/>
              <a:t>Low blood pressure  </a:t>
            </a:r>
            <a:endParaRPr lang="en-US"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81000"/>
          </a:xfrm>
        </p:spPr>
        <p:txBody>
          <a:bodyPr/>
          <a:lstStyle/>
          <a:p>
            <a:endParaRPr lang="ar-IQ" dirty="0"/>
          </a:p>
        </p:txBody>
      </p:sp>
      <p:sp>
        <p:nvSpPr>
          <p:cNvPr id="3" name="عنصر نائب للمحتوى 2"/>
          <p:cNvSpPr>
            <a:spLocks noGrp="1"/>
          </p:cNvSpPr>
          <p:nvPr>
            <p:ph idx="1"/>
          </p:nvPr>
        </p:nvSpPr>
        <p:spPr>
          <a:xfrm>
            <a:off x="0" y="457200"/>
            <a:ext cx="9144000" cy="6400800"/>
          </a:xfrm>
        </p:spPr>
        <p:txBody>
          <a:bodyPr/>
          <a:lstStyle/>
          <a:p>
            <a:r>
              <a:rPr lang="en-US" b="1" dirty="0" smtClean="0"/>
              <a:t>- </a:t>
            </a:r>
            <a:r>
              <a:rPr lang="en-US" sz="2800" dirty="0" smtClean="0"/>
              <a:t>Dry mouth </a:t>
            </a:r>
          </a:p>
          <a:p>
            <a:r>
              <a:rPr lang="en-US" sz="2800" dirty="0" smtClean="0"/>
              <a:t>- Rapid breath rate </a:t>
            </a:r>
          </a:p>
          <a:p>
            <a:r>
              <a:rPr lang="en-US" sz="2800" dirty="0" smtClean="0"/>
              <a:t>-</a:t>
            </a:r>
            <a:r>
              <a:rPr lang="en-US" dirty="0" smtClean="0"/>
              <a:t>Death .</a:t>
            </a:r>
          </a:p>
          <a:p>
            <a:r>
              <a:rPr lang="en-US" b="1" dirty="0" smtClean="0"/>
              <a:t> </a:t>
            </a:r>
          </a:p>
          <a:p>
            <a:r>
              <a:rPr lang="en-US" b="1" dirty="0" smtClean="0">
                <a:solidFill>
                  <a:srgbClr val="FFFF00"/>
                </a:solidFill>
              </a:rPr>
              <a:t>Treatment</a:t>
            </a:r>
            <a:endParaRPr lang="en-US" dirty="0" smtClean="0">
              <a:solidFill>
                <a:srgbClr val="FFFF00"/>
              </a:solidFill>
            </a:endParaRPr>
          </a:p>
          <a:p>
            <a:r>
              <a:rPr lang="en-US" dirty="0" smtClean="0">
                <a:solidFill>
                  <a:srgbClr val="FFFF00"/>
                </a:solidFill>
              </a:rPr>
              <a:t>1- Fluid and electrolyte </a:t>
            </a:r>
            <a:r>
              <a:rPr lang="en-US" dirty="0" smtClean="0"/>
              <a:t>replacement, both oral and IV. </a:t>
            </a:r>
          </a:p>
          <a:p>
            <a:r>
              <a:rPr lang="en-US" dirty="0" smtClean="0"/>
              <a:t>2-Antibiotics usually are used in severe infections:</a:t>
            </a:r>
          </a:p>
          <a:p>
            <a:r>
              <a:rPr lang="en-US" dirty="0" smtClean="0"/>
              <a:t>Tetracycline ,</a:t>
            </a:r>
            <a:r>
              <a:rPr lang="en-US" dirty="0" err="1" smtClean="0"/>
              <a:t>Doxycycline</a:t>
            </a:r>
            <a:r>
              <a:rPr lang="en-US" dirty="0" smtClean="0"/>
              <a:t> ,</a:t>
            </a:r>
            <a:r>
              <a:rPr lang="en-US" dirty="0" err="1" smtClean="0"/>
              <a:t>Furazolidone</a:t>
            </a:r>
            <a:r>
              <a:rPr lang="en-US" dirty="0" smtClean="0"/>
              <a:t> ,Erythromycin and </a:t>
            </a:r>
            <a:r>
              <a:rPr lang="en-US" dirty="0" err="1" smtClean="0"/>
              <a:t>Azithromycin</a:t>
            </a:r>
            <a:r>
              <a:rPr lang="en-US" dirty="0" smtClean="0"/>
              <a:t> .</a:t>
            </a:r>
          </a:p>
          <a:p>
            <a:endParaRPr lang="ar-IQ" dirty="0" smtClean="0"/>
          </a:p>
          <a:p>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r>
              <a:rPr lang="en-US" sz="3600" dirty="0" err="1" smtClean="0">
                <a:latin typeface="+mn-lt"/>
              </a:rPr>
              <a:t>Parasitology</a:t>
            </a:r>
            <a:r>
              <a:rPr lang="en-US" dirty="0" smtClean="0"/>
              <a:t> </a:t>
            </a:r>
            <a:endParaRPr lang="ar-IQ" dirty="0"/>
          </a:p>
        </p:txBody>
      </p:sp>
      <p:sp>
        <p:nvSpPr>
          <p:cNvPr id="3" name="عنصر نائب للمحتوى 2"/>
          <p:cNvSpPr>
            <a:spLocks noGrp="1"/>
          </p:cNvSpPr>
          <p:nvPr>
            <p:ph idx="1"/>
          </p:nvPr>
        </p:nvSpPr>
        <p:spPr>
          <a:xfrm>
            <a:off x="0" y="762000"/>
            <a:ext cx="9144000" cy="6096000"/>
          </a:xfrm>
        </p:spPr>
        <p:txBody>
          <a:bodyPr/>
          <a:lstStyle/>
          <a:p>
            <a:r>
              <a:rPr lang="en-US" sz="2800" b="1" dirty="0" err="1" smtClean="0">
                <a:solidFill>
                  <a:srgbClr val="FFFF00"/>
                </a:solidFill>
              </a:rPr>
              <a:t>Parasitology</a:t>
            </a:r>
            <a:r>
              <a:rPr lang="en-US" sz="2800" b="1" dirty="0" smtClean="0">
                <a:solidFill>
                  <a:srgbClr val="FFFF00"/>
                </a:solidFill>
              </a:rPr>
              <a:t> </a:t>
            </a:r>
            <a:r>
              <a:rPr lang="en-US" sz="2800" dirty="0" smtClean="0"/>
              <a:t>: Is the science deal with parasites .</a:t>
            </a:r>
          </a:p>
          <a:p>
            <a:endParaRPr lang="en-US" sz="2400" i="1" dirty="0" smtClean="0"/>
          </a:p>
          <a:p>
            <a:r>
              <a:rPr lang="en-US" sz="2800" b="1" i="1" dirty="0" err="1" smtClean="0">
                <a:solidFill>
                  <a:srgbClr val="FFFF00"/>
                </a:solidFill>
              </a:rPr>
              <a:t>Entamoeba</a:t>
            </a:r>
            <a:r>
              <a:rPr lang="en-US" sz="2800" b="1" i="1" dirty="0" smtClean="0">
                <a:solidFill>
                  <a:srgbClr val="FFFF00"/>
                </a:solidFill>
              </a:rPr>
              <a:t>  </a:t>
            </a:r>
            <a:r>
              <a:rPr lang="en-US" sz="2800" b="1" i="1" dirty="0" err="1" smtClean="0">
                <a:solidFill>
                  <a:srgbClr val="FFFF00"/>
                </a:solidFill>
              </a:rPr>
              <a:t>histolytica</a:t>
            </a:r>
            <a:r>
              <a:rPr lang="en-US" sz="2800" b="1" dirty="0" smtClean="0">
                <a:solidFill>
                  <a:srgbClr val="FFFF00"/>
                </a:solidFill>
              </a:rPr>
              <a:t>  :  C</a:t>
            </a:r>
            <a:r>
              <a:rPr lang="en-US" sz="2400" dirty="0" smtClean="0"/>
              <a:t>auses </a:t>
            </a:r>
            <a:r>
              <a:rPr lang="en-US" sz="2400" dirty="0" err="1" smtClean="0"/>
              <a:t>amoebiasis</a:t>
            </a:r>
            <a:r>
              <a:rPr lang="en-US" sz="2400" dirty="0" smtClean="0"/>
              <a:t> disease ( Dysentery).</a:t>
            </a:r>
          </a:p>
          <a:p>
            <a:endParaRPr lang="en-US" sz="2400" b="1" dirty="0" smtClean="0"/>
          </a:p>
          <a:p>
            <a:r>
              <a:rPr lang="en-US" sz="2800" b="1" dirty="0" err="1" smtClean="0">
                <a:solidFill>
                  <a:srgbClr val="FFFF00"/>
                </a:solidFill>
              </a:rPr>
              <a:t>Pathogenicity</a:t>
            </a:r>
            <a:r>
              <a:rPr lang="en-US" sz="2400" b="1" dirty="0" smtClean="0"/>
              <a:t> : The </a:t>
            </a:r>
            <a:r>
              <a:rPr lang="en-US" sz="2400" dirty="0" smtClean="0"/>
              <a:t>cysts of the parasite transmit with polluted food and pass into the intestine to cause dysentery disease .</a:t>
            </a:r>
          </a:p>
          <a:p>
            <a:endParaRPr lang="en-US" sz="2400" dirty="0" smtClean="0"/>
          </a:p>
          <a:p>
            <a:r>
              <a:rPr lang="en-US" sz="2400" b="1" dirty="0" smtClean="0">
                <a:solidFill>
                  <a:srgbClr val="FFFF00"/>
                </a:solidFill>
              </a:rPr>
              <a:t>Symptoms :</a:t>
            </a:r>
          </a:p>
          <a:p>
            <a:r>
              <a:rPr lang="en-US" sz="2400" dirty="0" smtClean="0"/>
              <a:t>1- Bloody diarrhea </a:t>
            </a:r>
          </a:p>
          <a:p>
            <a:r>
              <a:rPr lang="en-US" sz="2400" dirty="0" smtClean="0"/>
              <a:t>2- Stool with Mucous and abscess </a:t>
            </a:r>
          </a:p>
          <a:p>
            <a:r>
              <a:rPr lang="en-US" sz="2400" dirty="0" smtClean="0"/>
              <a:t>3-Potencially cause amoebic liver abscess.</a:t>
            </a:r>
          </a:p>
          <a:p>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457200"/>
          </a:xfrm>
        </p:spPr>
        <p:txBody>
          <a:bodyPr/>
          <a:lstStyle/>
          <a:p>
            <a:endParaRPr lang="ar-IQ" dirty="0"/>
          </a:p>
        </p:txBody>
      </p:sp>
      <p:sp>
        <p:nvSpPr>
          <p:cNvPr id="3" name="عنصر نائب للمحتوى 2"/>
          <p:cNvSpPr>
            <a:spLocks noGrp="1"/>
          </p:cNvSpPr>
          <p:nvPr>
            <p:ph idx="1"/>
          </p:nvPr>
        </p:nvSpPr>
        <p:spPr>
          <a:xfrm>
            <a:off x="0" y="457200"/>
            <a:ext cx="9144000" cy="6400800"/>
          </a:xfrm>
        </p:spPr>
        <p:txBody>
          <a:bodyPr/>
          <a:lstStyle/>
          <a:p>
            <a:r>
              <a:rPr lang="en-US" b="1" i="1" dirty="0" err="1" smtClean="0">
                <a:solidFill>
                  <a:srgbClr val="FFFF00"/>
                </a:solidFill>
              </a:rPr>
              <a:t>Giardia</a:t>
            </a:r>
            <a:r>
              <a:rPr lang="en-US" b="1" i="1" dirty="0" smtClean="0">
                <a:solidFill>
                  <a:srgbClr val="FFFF00"/>
                </a:solidFill>
              </a:rPr>
              <a:t> </a:t>
            </a:r>
            <a:r>
              <a:rPr lang="en-US" b="1" i="1" dirty="0" err="1" smtClean="0">
                <a:solidFill>
                  <a:srgbClr val="FFFF00"/>
                </a:solidFill>
              </a:rPr>
              <a:t>lamblia</a:t>
            </a:r>
            <a:r>
              <a:rPr lang="en-US" b="1" dirty="0" smtClean="0">
                <a:solidFill>
                  <a:srgbClr val="FFFF00"/>
                </a:solidFill>
              </a:rPr>
              <a:t> </a:t>
            </a:r>
          </a:p>
          <a:p>
            <a:pPr lvl="0"/>
            <a:r>
              <a:rPr lang="en-US" dirty="0" smtClean="0"/>
              <a:t>Cause </a:t>
            </a:r>
            <a:r>
              <a:rPr lang="en-US" dirty="0" err="1" smtClean="0"/>
              <a:t>Giardiasis</a:t>
            </a:r>
            <a:r>
              <a:rPr lang="en-US" dirty="0" smtClean="0"/>
              <a:t> disease infection of the small intestine (cause of parasitic gastrointestinal disease).</a:t>
            </a:r>
          </a:p>
          <a:p>
            <a:pPr lvl="0"/>
            <a:r>
              <a:rPr lang="en-US" dirty="0" err="1" smtClean="0"/>
              <a:t>Giardia</a:t>
            </a:r>
            <a:r>
              <a:rPr lang="en-US" dirty="0" smtClean="0"/>
              <a:t> </a:t>
            </a:r>
            <a:r>
              <a:rPr lang="en-US" dirty="0" err="1" smtClean="0"/>
              <a:t>lamblia</a:t>
            </a:r>
            <a:r>
              <a:rPr lang="en-US" dirty="0" smtClean="0"/>
              <a:t> two forms, an active form called a </a:t>
            </a:r>
            <a:r>
              <a:rPr lang="en-US" dirty="0" err="1" smtClean="0"/>
              <a:t>trophozoite</a:t>
            </a:r>
            <a:r>
              <a:rPr lang="en-US" dirty="0" smtClean="0"/>
              <a:t>, and an inactive form called a Cyst . The active </a:t>
            </a:r>
            <a:r>
              <a:rPr lang="en-US" dirty="0" err="1" smtClean="0"/>
              <a:t>trophozoite</a:t>
            </a:r>
            <a:r>
              <a:rPr lang="en-US" dirty="0" smtClean="0"/>
              <a:t> attaches to the lining of the small intestine with a "sucker" and </a:t>
            </a:r>
            <a:r>
              <a:rPr lang="en-US" dirty="0" err="1" smtClean="0"/>
              <a:t>giardiasis</a:t>
            </a:r>
            <a:r>
              <a:rPr lang="en-US" dirty="0" smtClean="0"/>
              <a:t>.</a:t>
            </a:r>
          </a:p>
          <a:p>
            <a:pPr lvl="0"/>
            <a:r>
              <a:rPr lang="en-US" dirty="0" smtClean="0"/>
              <a:t>The inactive cyst , when ingested, stomach acid activates the cyst, and the cyst develops into the disease-causing </a:t>
            </a:r>
            <a:r>
              <a:rPr lang="en-US" dirty="0" err="1" smtClean="0"/>
              <a:t>trophozoite</a:t>
            </a:r>
            <a:r>
              <a:rPr lang="en-US" dirty="0" smtClean="0"/>
              <a:t>. </a:t>
            </a:r>
          </a:p>
          <a:p>
            <a:r>
              <a:rPr lang="en-US" dirty="0" smtClean="0"/>
              <a:t> </a:t>
            </a:r>
          </a:p>
          <a:p>
            <a:endParaRPr lang="ar-IQ"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304800"/>
            <a:ext cx="9144000" cy="6553200"/>
          </a:xfrm>
        </p:spPr>
        <p:txBody>
          <a:bodyPr/>
          <a:lstStyle/>
          <a:p>
            <a:r>
              <a:rPr lang="en-US" b="1" dirty="0" smtClean="0">
                <a:solidFill>
                  <a:srgbClr val="FFFF00"/>
                </a:solidFill>
              </a:rPr>
              <a:t>Symptoms</a:t>
            </a:r>
          </a:p>
          <a:p>
            <a:pPr lvl="0"/>
            <a:r>
              <a:rPr lang="en-US" dirty="0" smtClean="0"/>
              <a:t>1-diarrhea,</a:t>
            </a:r>
          </a:p>
          <a:p>
            <a:pPr lvl="0"/>
            <a:r>
              <a:rPr lang="en-US" dirty="0" smtClean="0"/>
              <a:t>2- gas,</a:t>
            </a:r>
          </a:p>
          <a:p>
            <a:pPr lvl="0"/>
            <a:r>
              <a:rPr lang="en-US" dirty="0" smtClean="0"/>
              <a:t>3- fatty or foul-smelling stools </a:t>
            </a:r>
          </a:p>
          <a:p>
            <a:r>
              <a:rPr lang="en-US" dirty="0" smtClean="0"/>
              <a:t>4- Abdominal cramping</a:t>
            </a:r>
          </a:p>
          <a:p>
            <a:r>
              <a:rPr lang="en-US" b="1" dirty="0" smtClean="0">
                <a:solidFill>
                  <a:srgbClr val="FFFF00"/>
                </a:solidFill>
              </a:rPr>
              <a:t>Diagnoses:</a:t>
            </a:r>
          </a:p>
          <a:p>
            <a:r>
              <a:rPr lang="en-US" dirty="0" smtClean="0"/>
              <a:t>Antigen testing of the stool .</a:t>
            </a:r>
          </a:p>
          <a:p>
            <a:r>
              <a:rPr lang="en-US" b="1" dirty="0" smtClean="0">
                <a:solidFill>
                  <a:srgbClr val="FFFF00"/>
                </a:solidFill>
              </a:rPr>
              <a:t>Treatment :</a:t>
            </a:r>
            <a:r>
              <a:rPr lang="en-US" dirty="0" smtClean="0"/>
              <a:t> </a:t>
            </a:r>
          </a:p>
          <a:p>
            <a:r>
              <a:rPr lang="en-US" dirty="0" err="1" smtClean="0"/>
              <a:t>Metronidazole</a:t>
            </a:r>
            <a:r>
              <a:rPr lang="en-US" dirty="0" smtClean="0"/>
              <a:t> ( </a:t>
            </a:r>
            <a:r>
              <a:rPr lang="en-US" dirty="0" err="1" smtClean="0"/>
              <a:t>Flagyl</a:t>
            </a:r>
            <a:r>
              <a:rPr lang="en-US" dirty="0" smtClean="0"/>
              <a:t>) for 5-10 days.  </a:t>
            </a:r>
            <a:endParaRPr lang="ar-IQ"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2400"/>
          </a:xfrm>
        </p:spPr>
        <p:txBody>
          <a:bodyPr/>
          <a:lstStyle/>
          <a:p>
            <a:endParaRPr lang="ar-IQ" dirty="0"/>
          </a:p>
        </p:txBody>
      </p:sp>
      <p:sp>
        <p:nvSpPr>
          <p:cNvPr id="3" name="عنصر نائب للمحتوى 2"/>
          <p:cNvSpPr>
            <a:spLocks noGrp="1"/>
          </p:cNvSpPr>
          <p:nvPr>
            <p:ph idx="1"/>
          </p:nvPr>
        </p:nvSpPr>
        <p:spPr>
          <a:xfrm>
            <a:off x="0" y="228600"/>
            <a:ext cx="9144000" cy="6629400"/>
          </a:xfrm>
        </p:spPr>
        <p:txBody>
          <a:bodyPr/>
          <a:lstStyle/>
          <a:p>
            <a:pPr lvl="0"/>
            <a:r>
              <a:rPr lang="en-US" sz="2800" b="1" dirty="0" err="1" smtClean="0"/>
              <a:t>Toxoplasma</a:t>
            </a:r>
            <a:r>
              <a:rPr lang="en-US" sz="2800" b="1" dirty="0" smtClean="0"/>
              <a:t>  </a:t>
            </a:r>
            <a:r>
              <a:rPr lang="en-US" sz="2800" b="1" dirty="0" err="1" smtClean="0"/>
              <a:t>gondii</a:t>
            </a:r>
            <a:r>
              <a:rPr lang="en-US" sz="2800" b="1" dirty="0" smtClean="0"/>
              <a:t> </a:t>
            </a:r>
          </a:p>
          <a:p>
            <a:pPr lvl="0"/>
            <a:r>
              <a:rPr lang="en-US" sz="2800" b="1" dirty="0" smtClean="0"/>
              <a:t>Causes Toxoplasmosis disease  , the parasite found in cat feces. </a:t>
            </a:r>
          </a:p>
          <a:p>
            <a:pPr lvl="0"/>
            <a:r>
              <a:rPr lang="en-US" sz="2800" b="1" dirty="0" smtClean="0"/>
              <a:t>Symptoms: 1- fever  2- swollen lymph nodes  3-headach  4- muscle and chest pain 5- sore throat .</a:t>
            </a:r>
          </a:p>
          <a:p>
            <a:pPr lvl="0"/>
            <a:endParaRPr lang="en-US" sz="2800" b="1" dirty="0" smtClean="0">
              <a:solidFill>
                <a:srgbClr val="FFFF00"/>
              </a:solidFill>
            </a:endParaRPr>
          </a:p>
          <a:p>
            <a:pPr lvl="0"/>
            <a:r>
              <a:rPr lang="en-US" sz="2800" b="1" dirty="0" smtClean="0">
                <a:solidFill>
                  <a:srgbClr val="FFFF00"/>
                </a:solidFill>
              </a:rPr>
              <a:t>Diagnosis : By serology  or by </a:t>
            </a:r>
            <a:r>
              <a:rPr lang="en-US" sz="2800" b="1" dirty="0" err="1" smtClean="0">
                <a:solidFill>
                  <a:srgbClr val="FFFF00"/>
                </a:solidFill>
              </a:rPr>
              <a:t>dectecting</a:t>
            </a:r>
            <a:r>
              <a:rPr lang="en-US" sz="2800" b="1" dirty="0" smtClean="0">
                <a:solidFill>
                  <a:srgbClr val="FFFF00"/>
                </a:solidFill>
              </a:rPr>
              <a:t> of  </a:t>
            </a:r>
            <a:r>
              <a:rPr lang="en-US" sz="2800" b="1" dirty="0" err="1" smtClean="0">
                <a:solidFill>
                  <a:srgbClr val="FFFF00"/>
                </a:solidFill>
              </a:rPr>
              <a:t>T.gondii</a:t>
            </a:r>
            <a:r>
              <a:rPr lang="en-US" sz="2800" b="1" dirty="0" smtClean="0">
                <a:solidFill>
                  <a:srgbClr val="FFFF00"/>
                </a:solidFill>
              </a:rPr>
              <a:t>  DNA by using PCR .</a:t>
            </a:r>
            <a:endParaRPr lang="en-US" sz="2800" dirty="0" smtClean="0">
              <a:solidFill>
                <a:srgbClr val="FFFF00"/>
              </a:solidFill>
            </a:endParaRPr>
          </a:p>
          <a:p>
            <a:pPr lvl="0"/>
            <a:endParaRPr lang="en-US" sz="2800" dirty="0" smtClean="0"/>
          </a:p>
          <a:p>
            <a:pPr lvl="0"/>
            <a:r>
              <a:rPr lang="en-US" sz="2800" b="1" dirty="0" smtClean="0"/>
              <a:t>Treatment</a:t>
            </a:r>
            <a:r>
              <a:rPr lang="en-US" sz="2800" dirty="0" smtClean="0"/>
              <a:t> : a combination of drugs such as </a:t>
            </a:r>
            <a:r>
              <a:rPr lang="en-US" sz="2800" dirty="0" err="1" smtClean="0"/>
              <a:t>pyrimethamine</a:t>
            </a:r>
            <a:r>
              <a:rPr lang="en-US" sz="2800" dirty="0" smtClean="0"/>
              <a:t> and sulfadiazine, plus </a:t>
            </a:r>
            <a:r>
              <a:rPr lang="en-US" sz="2800" dirty="0" err="1" smtClean="0"/>
              <a:t>folinic</a:t>
            </a:r>
            <a:r>
              <a:rPr lang="en-US" sz="2800" dirty="0" smtClean="0"/>
              <a:t> acid.</a:t>
            </a:r>
          </a:p>
          <a:p>
            <a:pPr lvl="0"/>
            <a:endParaRPr lang="en-US"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533400"/>
          </a:xfrm>
        </p:spPr>
        <p:txBody>
          <a:bodyPr/>
          <a:lstStyle/>
          <a:p>
            <a:r>
              <a:rPr lang="en-US" sz="3600" dirty="0" err="1" smtClean="0">
                <a:latin typeface="+mn-lt"/>
              </a:rPr>
              <a:t>leishmania</a:t>
            </a:r>
            <a:endParaRPr lang="ar-IQ" sz="3600" dirty="0">
              <a:latin typeface="+mn-lt"/>
            </a:endParaRPr>
          </a:p>
        </p:txBody>
      </p:sp>
      <p:sp>
        <p:nvSpPr>
          <p:cNvPr id="3" name="عنصر نائب للمحتوى 2"/>
          <p:cNvSpPr>
            <a:spLocks noGrp="1"/>
          </p:cNvSpPr>
          <p:nvPr>
            <p:ph idx="1"/>
          </p:nvPr>
        </p:nvSpPr>
        <p:spPr>
          <a:xfrm>
            <a:off x="0" y="685800"/>
            <a:ext cx="9144000" cy="6172200"/>
          </a:xfrm>
        </p:spPr>
        <p:txBody>
          <a:bodyPr/>
          <a:lstStyle/>
          <a:p>
            <a:r>
              <a:rPr lang="en-US" sz="2800" b="1" dirty="0" err="1" smtClean="0">
                <a:solidFill>
                  <a:srgbClr val="FFFF00"/>
                </a:solidFill>
              </a:rPr>
              <a:t>Leishmania</a:t>
            </a:r>
            <a:r>
              <a:rPr lang="en-US" sz="2800" b="1" dirty="0" smtClean="0">
                <a:solidFill>
                  <a:srgbClr val="FFFF00"/>
                </a:solidFill>
              </a:rPr>
              <a:t> </a:t>
            </a:r>
            <a:r>
              <a:rPr lang="en-US" sz="2800" b="1" dirty="0" err="1" smtClean="0">
                <a:solidFill>
                  <a:srgbClr val="FFFF00"/>
                </a:solidFill>
              </a:rPr>
              <a:t>tropica</a:t>
            </a:r>
            <a:r>
              <a:rPr lang="en-US" sz="2800" b="1" dirty="0" smtClean="0">
                <a:solidFill>
                  <a:srgbClr val="FFFF00"/>
                </a:solidFill>
              </a:rPr>
              <a:t> </a:t>
            </a:r>
            <a:r>
              <a:rPr lang="en-US" sz="2800" dirty="0" smtClean="0"/>
              <a:t>: </a:t>
            </a:r>
            <a:r>
              <a:rPr lang="en-US" sz="2400" dirty="0" smtClean="0"/>
              <a:t>Cause Baghdad boil disease  (</a:t>
            </a:r>
            <a:r>
              <a:rPr lang="en-US" sz="2400" dirty="0" err="1" smtClean="0"/>
              <a:t>cutaneous</a:t>
            </a:r>
            <a:r>
              <a:rPr lang="en-US" sz="2400" dirty="0" smtClean="0"/>
              <a:t> </a:t>
            </a:r>
            <a:r>
              <a:rPr lang="en-US" sz="2400" dirty="0" err="1" smtClean="0"/>
              <a:t>leishmaniasis</a:t>
            </a:r>
            <a:r>
              <a:rPr lang="en-US" sz="2400" dirty="0" smtClean="0"/>
              <a:t>) . </a:t>
            </a:r>
          </a:p>
          <a:p>
            <a:r>
              <a:rPr lang="en-US" sz="2800" b="1" dirty="0" smtClean="0">
                <a:solidFill>
                  <a:srgbClr val="FFFF00"/>
                </a:solidFill>
              </a:rPr>
              <a:t>Symptoms : </a:t>
            </a:r>
          </a:p>
          <a:p>
            <a:r>
              <a:rPr lang="en-US" sz="2400" dirty="0" smtClean="0"/>
              <a:t>1- Nodules or sores on the skin(including face skin ) . </a:t>
            </a:r>
          </a:p>
          <a:p>
            <a:r>
              <a:rPr lang="en-US" sz="2400" dirty="0" smtClean="0"/>
              <a:t>2- Affected people may have a single lesion or many lesions. </a:t>
            </a:r>
          </a:p>
          <a:p>
            <a:r>
              <a:rPr lang="en-US" sz="2400" dirty="0" smtClean="0"/>
              <a:t>3- Sores heal slowly over months to years and leave scars </a:t>
            </a:r>
            <a:r>
              <a:rPr lang="en-US" sz="2800" dirty="0" smtClean="0"/>
              <a:t>.</a:t>
            </a:r>
          </a:p>
          <a:p>
            <a:r>
              <a:rPr lang="en-US" sz="2800" b="1" dirty="0" err="1" smtClean="0">
                <a:solidFill>
                  <a:srgbClr val="FFFF00"/>
                </a:solidFill>
              </a:rPr>
              <a:t>Leishmania</a:t>
            </a:r>
            <a:r>
              <a:rPr lang="en-US" sz="2800" b="1" dirty="0" smtClean="0">
                <a:solidFill>
                  <a:srgbClr val="FFFF00"/>
                </a:solidFill>
              </a:rPr>
              <a:t> </a:t>
            </a:r>
            <a:r>
              <a:rPr lang="en-US" sz="2800" b="1" dirty="0" err="1" smtClean="0">
                <a:solidFill>
                  <a:srgbClr val="FFFF00"/>
                </a:solidFill>
              </a:rPr>
              <a:t>donovani</a:t>
            </a:r>
            <a:r>
              <a:rPr lang="en-US" sz="2800" b="1" dirty="0" smtClean="0">
                <a:solidFill>
                  <a:srgbClr val="FFFF00"/>
                </a:solidFill>
              </a:rPr>
              <a:t> </a:t>
            </a:r>
            <a:r>
              <a:rPr lang="en-US" sz="2800" dirty="0" smtClean="0"/>
              <a:t>: A</a:t>
            </a:r>
            <a:r>
              <a:rPr lang="en-US" sz="2400" dirty="0" smtClean="0"/>
              <a:t>lso called </a:t>
            </a:r>
            <a:r>
              <a:rPr lang="en-US" sz="2400" dirty="0" err="1" smtClean="0"/>
              <a:t>kala-azar</a:t>
            </a:r>
            <a:r>
              <a:rPr lang="en-US" sz="2400" dirty="0" smtClean="0"/>
              <a:t> . </a:t>
            </a:r>
          </a:p>
          <a:p>
            <a:r>
              <a:rPr lang="en-US" sz="2800" b="1" dirty="0" smtClean="0">
                <a:solidFill>
                  <a:srgbClr val="FFFF00"/>
                </a:solidFill>
              </a:rPr>
              <a:t>Symptoms</a:t>
            </a:r>
            <a:r>
              <a:rPr lang="en-US" sz="2800" dirty="0" smtClean="0"/>
              <a:t> :</a:t>
            </a:r>
          </a:p>
          <a:p>
            <a:r>
              <a:rPr lang="en-US" sz="2400" dirty="0" smtClean="0"/>
              <a:t>1- Enteric fever </a:t>
            </a:r>
          </a:p>
          <a:p>
            <a:r>
              <a:rPr lang="en-US" sz="2400" dirty="0" smtClean="0"/>
              <a:t>2-  Infection of liver , spleen, and bone marrow. </a:t>
            </a:r>
          </a:p>
          <a:p>
            <a:endParaRPr lang="en-US" sz="2800" b="1" dirty="0" smtClean="0">
              <a:solidFill>
                <a:srgbClr val="FFFF00"/>
              </a:solidFill>
            </a:endParaRPr>
          </a:p>
          <a:p>
            <a:r>
              <a:rPr lang="en-US" sz="2800" b="1" dirty="0" smtClean="0">
                <a:solidFill>
                  <a:srgbClr val="FFFF00"/>
                </a:solidFill>
              </a:rPr>
              <a:t>Treatment</a:t>
            </a:r>
            <a:r>
              <a:rPr lang="en-US" sz="2800" dirty="0" smtClean="0"/>
              <a:t> : </a:t>
            </a:r>
            <a:r>
              <a:rPr lang="en-US" sz="2400" dirty="0" err="1" smtClean="0"/>
              <a:t>Yomesan</a:t>
            </a:r>
            <a:r>
              <a:rPr lang="en-US" sz="2400" dirty="0" smtClean="0"/>
              <a:t> drug .</a:t>
            </a:r>
          </a:p>
          <a:p>
            <a:endParaRPr lang="ar-IQ"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09600"/>
          </a:xfrm>
        </p:spPr>
        <p:txBody>
          <a:bodyPr/>
          <a:lstStyle/>
          <a:p>
            <a:r>
              <a:rPr lang="en-US" b="1" dirty="0" smtClean="0"/>
              <a:t/>
            </a:r>
            <a:br>
              <a:rPr lang="en-US" b="1" dirty="0" smtClean="0"/>
            </a:br>
            <a:r>
              <a:rPr lang="en-US" sz="3600" b="1" dirty="0" smtClean="0">
                <a:cs typeface="+mn-cs"/>
              </a:rPr>
              <a:t>Virology</a:t>
            </a:r>
            <a:r>
              <a:rPr lang="en-US" dirty="0" smtClean="0"/>
              <a:t/>
            </a:r>
            <a:br>
              <a:rPr lang="en-US" dirty="0" smtClean="0"/>
            </a:br>
            <a:endParaRPr lang="ar-IQ" dirty="0"/>
          </a:p>
        </p:txBody>
      </p:sp>
      <p:sp>
        <p:nvSpPr>
          <p:cNvPr id="3" name="عنصر نائب للمحتوى 2"/>
          <p:cNvSpPr>
            <a:spLocks noGrp="1"/>
          </p:cNvSpPr>
          <p:nvPr>
            <p:ph idx="1"/>
          </p:nvPr>
        </p:nvSpPr>
        <p:spPr>
          <a:xfrm>
            <a:off x="0" y="685800"/>
            <a:ext cx="9144000" cy="6172200"/>
          </a:xfrm>
        </p:spPr>
        <p:txBody>
          <a:bodyPr/>
          <a:lstStyle/>
          <a:p>
            <a:pPr rtl="1"/>
            <a:r>
              <a:rPr lang="en-US" b="1" dirty="0" smtClean="0">
                <a:solidFill>
                  <a:srgbClr val="FFFF00"/>
                </a:solidFill>
              </a:rPr>
              <a:t>Virology</a:t>
            </a:r>
            <a:r>
              <a:rPr lang="en-US" b="1" dirty="0" smtClean="0"/>
              <a:t> :</a:t>
            </a:r>
            <a:r>
              <a:rPr lang="en-US" dirty="0" smtClean="0"/>
              <a:t> </a:t>
            </a:r>
            <a:r>
              <a:rPr lang="en-US" sz="2400" dirty="0" smtClean="0"/>
              <a:t>Is the science deal with study of viruses.</a:t>
            </a:r>
          </a:p>
          <a:p>
            <a:pPr rtl="1"/>
            <a:r>
              <a:rPr lang="en-US" sz="2400" b="1" dirty="0" smtClean="0">
                <a:solidFill>
                  <a:srgbClr val="FFFF00"/>
                </a:solidFill>
              </a:rPr>
              <a:t>Virus</a:t>
            </a:r>
            <a:r>
              <a:rPr lang="en-US" sz="2400" dirty="0" smtClean="0">
                <a:solidFill>
                  <a:srgbClr val="FFFF00"/>
                </a:solidFill>
              </a:rPr>
              <a:t>:</a:t>
            </a:r>
            <a:r>
              <a:rPr lang="en-US" sz="2400" dirty="0" smtClean="0"/>
              <a:t> a small microorganism composed of Protein cover (</a:t>
            </a:r>
            <a:r>
              <a:rPr lang="en-US" sz="2400" dirty="0" err="1" smtClean="0"/>
              <a:t>Capsid</a:t>
            </a:r>
            <a:r>
              <a:rPr lang="en-US" sz="2400" dirty="0" smtClean="0"/>
              <a:t>) and Nucleic acid (DNA or RNA</a:t>
            </a:r>
            <a:r>
              <a:rPr lang="en-US" sz="1600" dirty="0" smtClean="0"/>
              <a:t>).</a:t>
            </a:r>
          </a:p>
          <a:p>
            <a:pPr rtl="1"/>
            <a:r>
              <a:rPr lang="ar-IQ" sz="2800" b="1" u="sng" dirty="0" err="1" smtClean="0">
                <a:solidFill>
                  <a:srgbClr val="FFFF00"/>
                </a:solidFill>
              </a:rPr>
              <a:t>فايروسات</a:t>
            </a:r>
            <a:r>
              <a:rPr lang="ar-IQ" sz="2800" b="1" u="sng" dirty="0" smtClean="0">
                <a:solidFill>
                  <a:srgbClr val="FFFF00"/>
                </a:solidFill>
              </a:rPr>
              <a:t> </a:t>
            </a:r>
            <a:r>
              <a:rPr lang="ar-IQ" sz="2800" b="1" u="sng" dirty="0" err="1" smtClean="0">
                <a:solidFill>
                  <a:srgbClr val="FFFF00"/>
                </a:solidFill>
              </a:rPr>
              <a:t>الحلأ</a:t>
            </a:r>
            <a:r>
              <a:rPr lang="ar-IQ" sz="2800" b="1" u="sng" dirty="0" smtClean="0">
                <a:solidFill>
                  <a:srgbClr val="FFFF00"/>
                </a:solidFill>
              </a:rPr>
              <a:t> </a:t>
            </a:r>
            <a:r>
              <a:rPr lang="en-US" sz="2800" b="1" u="sng" dirty="0" smtClean="0">
                <a:solidFill>
                  <a:srgbClr val="FFFF00"/>
                </a:solidFill>
              </a:rPr>
              <a:t>Herpes viruses </a:t>
            </a:r>
            <a:r>
              <a:rPr lang="en-US" sz="2800" b="1" u="sng" dirty="0" smtClean="0"/>
              <a:t>:</a:t>
            </a:r>
            <a:r>
              <a:rPr lang="ar-IQ" sz="2800" b="1" u="sng" dirty="0" smtClean="0"/>
              <a:t>   </a:t>
            </a:r>
            <a:endParaRPr lang="en-US" sz="2800" dirty="0" smtClean="0"/>
          </a:p>
          <a:p>
            <a:pPr rtl="1"/>
            <a:r>
              <a:rPr lang="en-US" sz="2800" dirty="0" smtClean="0"/>
              <a:t>Viruses inf</a:t>
            </a:r>
            <a:r>
              <a:rPr lang="en-US" sz="2400" dirty="0" smtClean="0"/>
              <a:t>ect humans include herpes simplex virus , 1 and 2 , </a:t>
            </a:r>
            <a:r>
              <a:rPr lang="en-US" sz="2400" dirty="0" err="1" smtClean="0"/>
              <a:t>Varicella</a:t>
            </a:r>
            <a:r>
              <a:rPr lang="en-US" sz="2400" dirty="0" smtClean="0"/>
              <a:t> –Zoster virus ,</a:t>
            </a:r>
            <a:r>
              <a:rPr lang="en-US" sz="2400" dirty="0" err="1" smtClean="0"/>
              <a:t>Cytomeglovirus</a:t>
            </a:r>
            <a:r>
              <a:rPr lang="en-US" sz="2400" dirty="0" smtClean="0"/>
              <a:t> </a:t>
            </a:r>
          </a:p>
          <a:p>
            <a:pPr rtl="1"/>
            <a:r>
              <a:rPr lang="en-US" sz="2800" b="1" dirty="0" smtClean="0">
                <a:solidFill>
                  <a:srgbClr val="FFFF00"/>
                </a:solidFill>
              </a:rPr>
              <a:t>Properties of Herpes viruses </a:t>
            </a:r>
            <a:r>
              <a:rPr lang="en-US" sz="2800" b="1" dirty="0" smtClean="0"/>
              <a:t>:</a:t>
            </a:r>
          </a:p>
          <a:p>
            <a:pPr lvl="1"/>
            <a:r>
              <a:rPr lang="en-US" sz="2400" dirty="0" smtClean="0"/>
              <a:t>Double strand DNA virus</a:t>
            </a:r>
          </a:p>
          <a:p>
            <a:pPr lvl="1"/>
            <a:r>
              <a:rPr lang="en-US" sz="2400" dirty="0" err="1" smtClean="0"/>
              <a:t>Icosahedral</a:t>
            </a:r>
            <a:r>
              <a:rPr lang="en-US" sz="2400" dirty="0" smtClean="0"/>
              <a:t> Symmetry protein coat </a:t>
            </a:r>
          </a:p>
          <a:p>
            <a:pPr lvl="1"/>
            <a:r>
              <a:rPr lang="en-US" sz="2400" dirty="0" err="1" smtClean="0"/>
              <a:t>Capsid</a:t>
            </a:r>
            <a:r>
              <a:rPr lang="en-US" sz="2400" dirty="0" smtClean="0"/>
              <a:t> with 162 </a:t>
            </a:r>
            <a:r>
              <a:rPr lang="en-US" sz="2400" dirty="0" err="1" smtClean="0"/>
              <a:t>capsomers</a:t>
            </a:r>
            <a:r>
              <a:rPr lang="en-US" sz="2400" dirty="0" smtClean="0"/>
              <a:t> </a:t>
            </a:r>
          </a:p>
          <a:p>
            <a:pPr lvl="1"/>
            <a:r>
              <a:rPr lang="en-US" sz="2400" dirty="0" smtClean="0"/>
              <a:t>Contain envelope with 8 spikes</a:t>
            </a:r>
          </a:p>
          <a:p>
            <a:r>
              <a:rPr lang="en-US" sz="2400" b="1" u="sng" dirty="0" smtClean="0">
                <a:solidFill>
                  <a:srgbClr val="FFFF00"/>
                </a:solidFill>
              </a:rPr>
              <a:t>Herpes simplex virus : </a:t>
            </a:r>
            <a:r>
              <a:rPr lang="ar-IQ" sz="2400" b="1" u="sng" dirty="0" err="1" smtClean="0">
                <a:solidFill>
                  <a:srgbClr val="FFFF00"/>
                </a:solidFill>
              </a:rPr>
              <a:t>فايروس</a:t>
            </a:r>
            <a:r>
              <a:rPr lang="ar-IQ" sz="2400" b="1" u="sng" dirty="0" smtClean="0">
                <a:solidFill>
                  <a:srgbClr val="FFFF00"/>
                </a:solidFill>
              </a:rPr>
              <a:t> </a:t>
            </a:r>
            <a:r>
              <a:rPr lang="ar-IQ" sz="2400" b="1" u="sng" dirty="0" err="1" smtClean="0">
                <a:solidFill>
                  <a:srgbClr val="FFFF00"/>
                </a:solidFill>
              </a:rPr>
              <a:t>الحلأ</a:t>
            </a:r>
            <a:endParaRPr lang="ar-IQ" sz="2400" b="1" u="sng" dirty="0" smtClean="0">
              <a:solidFill>
                <a:srgbClr val="FFFF00"/>
              </a:solidFill>
            </a:endParaRPr>
          </a:p>
          <a:p>
            <a:r>
              <a:rPr lang="en-US" sz="2400" dirty="0" smtClean="0"/>
              <a:t>There are two types of Herpes simplex virus 1 and 2 , HSV1  produce most cold sores , and HSV2 cause most genital herpes.</a:t>
            </a:r>
          </a:p>
          <a:p>
            <a:pPr rtl="1"/>
            <a:endParaRPr lang="en-US" sz="1600" dirty="0" smtClean="0"/>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66800"/>
          </a:xfrm>
        </p:spPr>
        <p:txBody>
          <a:bodyPr/>
          <a:lstStyle/>
          <a:p>
            <a:r>
              <a:rPr lang="en-US" sz="2400" b="1" dirty="0" smtClean="0"/>
              <a:t>Classification according morphology (Shape)</a:t>
            </a:r>
            <a:r>
              <a:rPr lang="en-US" sz="2400" dirty="0" smtClean="0"/>
              <a:t/>
            </a:r>
            <a:br>
              <a:rPr lang="en-US" sz="2400" dirty="0" smtClean="0"/>
            </a:br>
            <a:r>
              <a:rPr lang="en-US" sz="2400" b="1" dirty="0" smtClean="0"/>
              <a:t>Shapes of bacteria :</a:t>
            </a:r>
            <a:r>
              <a:rPr lang="en-US" sz="2400" dirty="0" smtClean="0"/>
              <a:t/>
            </a:r>
            <a:br>
              <a:rPr lang="en-US" sz="2400" dirty="0" smtClean="0"/>
            </a:br>
            <a:endParaRPr lang="ar-IQ" sz="2400" dirty="0"/>
          </a:p>
        </p:txBody>
      </p:sp>
      <p:pic>
        <p:nvPicPr>
          <p:cNvPr id="4" name="عنصر نائب للمحتوى 3"/>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1066800"/>
            <a:ext cx="9144000" cy="57912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
          </a:xfrm>
        </p:spPr>
        <p:txBody>
          <a:bodyPr/>
          <a:lstStyle/>
          <a:p>
            <a:r>
              <a:rPr lang="en-US" sz="2800" dirty="0" smtClean="0"/>
              <a:t/>
            </a:r>
            <a:br>
              <a:rPr lang="en-US" sz="2800" dirty="0" smtClean="0"/>
            </a:br>
            <a:r>
              <a:rPr lang="en-US" sz="2800" b="1" dirty="0" smtClean="0">
                <a:cs typeface="+mn-cs"/>
              </a:rPr>
              <a:t>Hepatitis  viruses </a:t>
            </a:r>
            <a:r>
              <a:rPr lang="en-US" dirty="0">
                <a:cs typeface="+mn-cs"/>
              </a:rPr>
              <a:t/>
            </a:r>
            <a:br>
              <a:rPr lang="en-US" dirty="0">
                <a:cs typeface="+mn-cs"/>
              </a:rPr>
            </a:br>
            <a:endParaRPr lang="ar-SA" dirty="0">
              <a:cs typeface="+mn-cs"/>
            </a:endParaRPr>
          </a:p>
        </p:txBody>
      </p:sp>
      <p:sp>
        <p:nvSpPr>
          <p:cNvPr id="3" name="عنصر نائب للمحتوى 2"/>
          <p:cNvSpPr>
            <a:spLocks noGrp="1"/>
          </p:cNvSpPr>
          <p:nvPr>
            <p:ph idx="1"/>
          </p:nvPr>
        </p:nvSpPr>
        <p:spPr>
          <a:xfrm>
            <a:off x="0" y="762000"/>
            <a:ext cx="9144000" cy="6096000"/>
          </a:xfrm>
        </p:spPr>
        <p:txBody>
          <a:bodyPr/>
          <a:lstStyle/>
          <a:p>
            <a:r>
              <a:rPr lang="en-US" sz="2800" b="1" dirty="0" smtClean="0"/>
              <a:t>Hepatitis A  virus cause viral hepatitis . HBV and HCV are known to cause long term infections that increase chances of liver cancer. </a:t>
            </a:r>
            <a:r>
              <a:rPr lang="en-US" sz="2800" dirty="0" smtClean="0"/>
              <a:t>Both  are spread through unprotected sex, sharing needles of childbirth.</a:t>
            </a:r>
          </a:p>
          <a:p>
            <a:endParaRPr lang="en-US" sz="2800" b="1" dirty="0" smtClean="0"/>
          </a:p>
          <a:p>
            <a:r>
              <a:rPr lang="en-US" sz="3600" b="1" dirty="0" smtClean="0">
                <a:solidFill>
                  <a:srgbClr val="FFFF00"/>
                </a:solidFill>
              </a:rPr>
              <a:t>Symptoms :</a:t>
            </a:r>
          </a:p>
          <a:p>
            <a:r>
              <a:rPr lang="en-US" sz="2800" dirty="0" smtClean="0"/>
              <a:t>1- Hepatitis </a:t>
            </a:r>
            <a:r>
              <a:rPr lang="en-US" sz="2800" dirty="0"/>
              <a:t>B virus, is known to cause flu like symptoms and </a:t>
            </a:r>
            <a:r>
              <a:rPr lang="en-US" sz="2800" dirty="0" smtClean="0"/>
              <a:t>jaundice, or </a:t>
            </a:r>
            <a:r>
              <a:rPr lang="en-US" sz="2800" dirty="0"/>
              <a:t>yellowing of the eyes and skin. </a:t>
            </a:r>
            <a:endParaRPr lang="en-US" sz="2800" dirty="0" smtClean="0"/>
          </a:p>
          <a:p>
            <a:r>
              <a:rPr lang="en-US" sz="2800" dirty="0" smtClean="0"/>
              <a:t>2-HCV  leads to </a:t>
            </a:r>
            <a:r>
              <a:rPr lang="en-US" sz="2800" b="1" dirty="0" smtClean="0"/>
              <a:t>liver cancer.</a:t>
            </a:r>
            <a:r>
              <a:rPr lang="en-US" sz="2800" dirty="0" smtClean="0"/>
              <a:t> </a:t>
            </a:r>
          </a:p>
          <a:p>
            <a:endParaRPr lang="en-US" sz="2800" dirty="0" smtClean="0"/>
          </a:p>
          <a:p>
            <a:r>
              <a:rPr lang="en-US" sz="2800" b="1" dirty="0" smtClean="0">
                <a:solidFill>
                  <a:srgbClr val="FFFF00"/>
                </a:solidFill>
              </a:rPr>
              <a:t>Note :</a:t>
            </a:r>
            <a:r>
              <a:rPr lang="en-US" sz="2800" dirty="0" smtClean="0"/>
              <a:t> Most people with HBV infection recover completely and are not chronic carriers of the virus. </a:t>
            </a:r>
            <a:endParaRPr lang="ar-SA" sz="2800" dirty="0"/>
          </a:p>
        </p:txBody>
      </p:sp>
    </p:spTree>
    <p:extLst>
      <p:ext uri="{BB962C8B-B14F-4D97-AF65-F5344CB8AC3E}">
        <p14:creationId xmlns:p14="http://schemas.microsoft.com/office/powerpoint/2010/main" xmlns="" val="17779490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81000"/>
          </a:xfrm>
        </p:spPr>
        <p:txBody>
          <a:bodyPr/>
          <a:lstStyle/>
          <a:p>
            <a:endParaRPr lang="ar-IQ" dirty="0"/>
          </a:p>
        </p:txBody>
      </p:sp>
      <p:sp>
        <p:nvSpPr>
          <p:cNvPr id="3" name="عنصر نائب للمحتوى 2"/>
          <p:cNvSpPr>
            <a:spLocks noGrp="1"/>
          </p:cNvSpPr>
          <p:nvPr>
            <p:ph idx="1"/>
          </p:nvPr>
        </p:nvSpPr>
        <p:spPr>
          <a:xfrm>
            <a:off x="0" y="0"/>
            <a:ext cx="9144000" cy="6858000"/>
          </a:xfrm>
        </p:spPr>
        <p:txBody>
          <a:bodyPr/>
          <a:lstStyle/>
          <a:p>
            <a:pPr marL="0" rtl="1">
              <a:lnSpc>
                <a:spcPct val="150000"/>
              </a:lnSpc>
              <a:spcBef>
                <a:spcPts val="0"/>
              </a:spcBef>
              <a:spcAft>
                <a:spcPts val="0"/>
              </a:spcAft>
            </a:pPr>
            <a:r>
              <a:rPr lang="en-US" sz="2400" b="1" dirty="0" smtClean="0">
                <a:ea typeface="Times New Roman"/>
                <a:cs typeface="Arial"/>
              </a:rPr>
              <a:t>Rubella virus ( German measles)</a:t>
            </a:r>
            <a:endParaRPr lang="en-US" sz="2400" dirty="0" smtClean="0">
              <a:latin typeface="Calibri"/>
              <a:ea typeface="Calibri"/>
              <a:cs typeface="Arial"/>
            </a:endParaRPr>
          </a:p>
          <a:p>
            <a:r>
              <a:rPr lang="en-US" sz="2400" dirty="0" smtClean="0">
                <a:solidFill>
                  <a:srgbClr val="FFFF00"/>
                </a:solidFill>
                <a:ea typeface="Times New Roman"/>
              </a:rPr>
              <a:t>Rubella </a:t>
            </a:r>
            <a:r>
              <a:rPr lang="en-US" sz="2400" b="1" dirty="0" smtClean="0">
                <a:solidFill>
                  <a:schemeClr val="accent1">
                    <a:lumMod val="60000"/>
                    <a:lumOff val="40000"/>
                  </a:schemeClr>
                </a:solidFill>
                <a:ea typeface="Times New Roman"/>
              </a:rPr>
              <a:t>( German measles , 3 days measles )</a:t>
            </a:r>
          </a:p>
          <a:p>
            <a:r>
              <a:rPr lang="en-US" sz="2400" dirty="0" smtClean="0">
                <a:solidFill>
                  <a:srgbClr val="FFFF00"/>
                </a:solidFill>
                <a:ea typeface="Times New Roman"/>
              </a:rPr>
              <a:t>is an acute </a:t>
            </a:r>
            <a:r>
              <a:rPr lang="en-US" sz="2400" u="sng" dirty="0" smtClean="0">
                <a:solidFill>
                  <a:srgbClr val="FFFF00"/>
                </a:solidFill>
                <a:ea typeface="Times New Roman"/>
              </a:rPr>
              <a:t>febrile illness </a:t>
            </a:r>
            <a:r>
              <a:rPr lang="en-US" sz="2400" dirty="0" smtClean="0">
                <a:solidFill>
                  <a:srgbClr val="FFFF00"/>
                </a:solidFill>
                <a:ea typeface="Times New Roman"/>
              </a:rPr>
              <a:t>characterized by a rash and </a:t>
            </a:r>
            <a:r>
              <a:rPr lang="en-US" sz="2400" dirty="0" err="1" smtClean="0">
                <a:solidFill>
                  <a:srgbClr val="FFFF00"/>
                </a:solidFill>
                <a:ea typeface="Times New Roman"/>
              </a:rPr>
              <a:t>lymphadenopathy</a:t>
            </a:r>
            <a:r>
              <a:rPr lang="en-US" sz="2400" dirty="0" smtClean="0">
                <a:solidFill>
                  <a:srgbClr val="FFFF00"/>
                </a:solidFill>
                <a:ea typeface="Times New Roman"/>
              </a:rPr>
              <a:t> that affects children and young adults . The infection during early pregnancy may result in serious abnormalities of the fetus .</a:t>
            </a:r>
            <a:r>
              <a:rPr lang="ar-IQ" sz="2400" dirty="0" smtClean="0">
                <a:solidFill>
                  <a:srgbClr val="FFFF00"/>
                </a:solidFill>
                <a:ea typeface="Times New Roman"/>
              </a:rPr>
              <a:t>متعلق بالحمى</a:t>
            </a:r>
            <a:r>
              <a:rPr lang="en-US" sz="2400" dirty="0" smtClean="0">
                <a:solidFill>
                  <a:srgbClr val="FFFF00"/>
                </a:solidFill>
                <a:ea typeface="Times New Roman"/>
              </a:rPr>
              <a:t> </a:t>
            </a:r>
            <a:endParaRPr lang="ar-SA" sz="2400" dirty="0" smtClean="0">
              <a:solidFill>
                <a:srgbClr val="FFFF00"/>
              </a:solidFill>
            </a:endParaRPr>
          </a:p>
          <a:p>
            <a:pPr marL="0" rtl="1">
              <a:lnSpc>
                <a:spcPct val="150000"/>
              </a:lnSpc>
              <a:spcBef>
                <a:spcPts val="0"/>
              </a:spcBef>
              <a:spcAft>
                <a:spcPts val="0"/>
              </a:spcAft>
            </a:pPr>
            <a:r>
              <a:rPr lang="en-US" sz="2400" b="1" dirty="0" smtClean="0">
                <a:ea typeface="Times New Roman"/>
                <a:cs typeface="Arial"/>
              </a:rPr>
              <a:t>1- Postnatal Rubella :  </a:t>
            </a:r>
            <a:endParaRPr lang="en-US" sz="2400" dirty="0" smtClean="0">
              <a:latin typeface="Calibri"/>
              <a:ea typeface="Calibri"/>
              <a:cs typeface="Arial"/>
            </a:endParaRPr>
          </a:p>
          <a:p>
            <a:pPr marL="0" rtl="1">
              <a:lnSpc>
                <a:spcPct val="150000"/>
              </a:lnSpc>
              <a:spcBef>
                <a:spcPts val="0"/>
              </a:spcBef>
              <a:spcAft>
                <a:spcPts val="0"/>
              </a:spcAft>
            </a:pPr>
            <a:r>
              <a:rPr lang="ar-SA" sz="2400" dirty="0" smtClean="0">
                <a:solidFill>
                  <a:srgbClr val="FFFF00"/>
                </a:solidFill>
                <a:ea typeface="Times New Roman"/>
                <a:cs typeface="Arial"/>
              </a:rPr>
              <a:t>بعد الولادة </a:t>
            </a:r>
            <a:endParaRPr lang="en-US" sz="2400" dirty="0" smtClean="0">
              <a:solidFill>
                <a:srgbClr val="FFFF00"/>
              </a:solidFill>
              <a:ea typeface="Times New Roman"/>
              <a:cs typeface="Arial"/>
            </a:endParaRPr>
          </a:p>
          <a:p>
            <a:pPr marL="0" rtl="1">
              <a:lnSpc>
                <a:spcPct val="150000"/>
              </a:lnSpc>
              <a:spcBef>
                <a:spcPts val="0"/>
              </a:spcBef>
              <a:spcAft>
                <a:spcPts val="0"/>
              </a:spcAft>
            </a:pPr>
            <a:r>
              <a:rPr lang="en-US" sz="2400" dirty="0" smtClean="0">
                <a:solidFill>
                  <a:srgbClr val="FFFF00"/>
                </a:solidFill>
                <a:ea typeface="Times New Roman"/>
                <a:cs typeface="Arial"/>
              </a:rPr>
              <a:t>Neonatal , childhood and adult infections occur through the mucosa of the upper respiratory tract . viral replication probably occur in the respiratory tract </a:t>
            </a:r>
            <a:r>
              <a:rPr lang="ar-IQ" sz="2400" dirty="0" smtClean="0">
                <a:solidFill>
                  <a:srgbClr val="FFFF00"/>
                </a:solidFill>
                <a:ea typeface="Times New Roman"/>
                <a:cs typeface="Arial"/>
              </a:rPr>
              <a:t>الغدد اللمفاوية العنقية</a:t>
            </a:r>
            <a:r>
              <a:rPr lang="en-US" sz="2400" dirty="0" smtClean="0">
                <a:solidFill>
                  <a:srgbClr val="FFFF00"/>
                </a:solidFill>
                <a:ea typeface="Times New Roman"/>
                <a:cs typeface="Arial"/>
              </a:rPr>
              <a:t>, followed by multiplication in the cervical lymph nodes.</a:t>
            </a:r>
            <a:endParaRPr lang="en-US" sz="2400" dirty="0" smtClean="0">
              <a:solidFill>
                <a:srgbClr val="FFFF00"/>
              </a:solidFill>
              <a:latin typeface="Calibri"/>
              <a:ea typeface="Calibri"/>
              <a:cs typeface="Arial"/>
            </a:endParaRPr>
          </a:p>
          <a:p>
            <a:pPr marL="0" rtl="1">
              <a:lnSpc>
                <a:spcPct val="150000"/>
              </a:lnSpc>
              <a:spcBef>
                <a:spcPts val="0"/>
              </a:spcBef>
              <a:spcAft>
                <a:spcPts val="0"/>
              </a:spcAft>
            </a:pPr>
            <a:r>
              <a:rPr lang="en-US" sz="2400" b="1" dirty="0" smtClean="0">
                <a:ea typeface="Times New Roman"/>
                <a:cs typeface="Arial"/>
              </a:rPr>
              <a:t>Diagnosis</a:t>
            </a:r>
            <a:r>
              <a:rPr lang="en-US" sz="2400" dirty="0" smtClean="0">
                <a:solidFill>
                  <a:srgbClr val="FFFF00"/>
                </a:solidFill>
                <a:ea typeface="Times New Roman"/>
                <a:cs typeface="Arial"/>
              </a:rPr>
              <a:t>: </a:t>
            </a:r>
            <a:r>
              <a:rPr lang="en-US" sz="2400" dirty="0" err="1" smtClean="0">
                <a:solidFill>
                  <a:srgbClr val="FFFF00"/>
                </a:solidFill>
                <a:ea typeface="Times New Roman"/>
                <a:cs typeface="Arial"/>
              </a:rPr>
              <a:t>Nasopharengeal</a:t>
            </a:r>
            <a:r>
              <a:rPr lang="en-US" sz="2400" dirty="0" smtClean="0">
                <a:solidFill>
                  <a:srgbClr val="FFFF00"/>
                </a:solidFill>
                <a:ea typeface="Times New Roman"/>
                <a:cs typeface="Arial"/>
              </a:rPr>
              <a:t> or throat swabs taken 6 days before and after onset of rash are a good  source</a:t>
            </a:r>
            <a:endParaRPr lang="ar-IQ"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7772400" cy="228600"/>
          </a:xfrm>
        </p:spPr>
        <p:txBody>
          <a:bodyPr/>
          <a:lstStyle/>
          <a:p>
            <a:endParaRPr lang="ar-SA" dirty="0"/>
          </a:p>
        </p:txBody>
      </p:sp>
      <p:sp>
        <p:nvSpPr>
          <p:cNvPr id="3" name="عنصر نائب للمحتوى 2"/>
          <p:cNvSpPr>
            <a:spLocks noGrp="1"/>
          </p:cNvSpPr>
          <p:nvPr>
            <p:ph idx="1"/>
          </p:nvPr>
        </p:nvSpPr>
        <p:spPr>
          <a:xfrm>
            <a:off x="0" y="0"/>
            <a:ext cx="9144000" cy="6858000"/>
          </a:xfrm>
        </p:spPr>
        <p:txBody>
          <a:bodyPr/>
          <a:lstStyle/>
          <a:p>
            <a:pPr marL="0" rtl="1">
              <a:lnSpc>
                <a:spcPct val="150000"/>
              </a:lnSpc>
              <a:spcBef>
                <a:spcPts val="0"/>
              </a:spcBef>
              <a:spcAft>
                <a:spcPts val="0"/>
              </a:spcAft>
            </a:pPr>
            <a:r>
              <a:rPr lang="en-US" b="1" dirty="0">
                <a:ea typeface="Times New Roman"/>
                <a:cs typeface="Arial"/>
              </a:rPr>
              <a:t>Mumps Virus</a:t>
            </a:r>
            <a:endParaRPr lang="en-US" sz="2400" dirty="0">
              <a:latin typeface="Calibri"/>
              <a:ea typeface="Calibri"/>
              <a:cs typeface="Arial"/>
            </a:endParaRPr>
          </a:p>
          <a:p>
            <a:pPr marL="0" indent="0" rtl="1">
              <a:lnSpc>
                <a:spcPct val="150000"/>
              </a:lnSpc>
              <a:spcBef>
                <a:spcPts val="0"/>
              </a:spcBef>
              <a:spcAft>
                <a:spcPts val="0"/>
              </a:spcAft>
            </a:pPr>
            <a:r>
              <a:rPr lang="en-US" sz="2800" dirty="0">
                <a:ea typeface="Times New Roman"/>
                <a:cs typeface="Arial"/>
              </a:rPr>
              <a:t>Mumps is a common acute disease of children and young adults that is characterized by </a:t>
            </a:r>
            <a:r>
              <a:rPr lang="en-US" sz="2800" dirty="0">
                <a:solidFill>
                  <a:srgbClr val="FFFF00"/>
                </a:solidFill>
                <a:ea typeface="Times New Roman"/>
                <a:cs typeface="Arial"/>
              </a:rPr>
              <a:t>inflammation of the salivary glands</a:t>
            </a:r>
            <a:r>
              <a:rPr lang="en-US" sz="2800" dirty="0">
                <a:ea typeface="Times New Roman"/>
                <a:cs typeface="Arial"/>
              </a:rPr>
              <a:t>, especially the </a:t>
            </a:r>
            <a:r>
              <a:rPr lang="en-US" sz="2800" dirty="0" err="1" smtClean="0">
                <a:ea typeface="Times New Roman"/>
                <a:cs typeface="Arial"/>
              </a:rPr>
              <a:t>parotids.Mumps</a:t>
            </a:r>
            <a:r>
              <a:rPr lang="en-US" sz="2800" dirty="0" smtClean="0">
                <a:ea typeface="Times New Roman"/>
                <a:cs typeface="Arial"/>
              </a:rPr>
              <a:t>. virus </a:t>
            </a:r>
            <a:r>
              <a:rPr lang="en-US" sz="2800" dirty="0">
                <a:ea typeface="Times New Roman"/>
                <a:cs typeface="Arial"/>
              </a:rPr>
              <a:t>infections usually induce lifelong immunity</a:t>
            </a:r>
            <a:r>
              <a:rPr lang="en-US" sz="2800" dirty="0" smtClean="0">
                <a:ea typeface="Times New Roman"/>
                <a:cs typeface="Arial"/>
              </a:rPr>
              <a:t>.</a:t>
            </a:r>
            <a:r>
              <a:rPr lang="en-US" sz="2800" dirty="0" smtClean="0">
                <a:solidFill>
                  <a:srgbClr val="F8F8F8"/>
                </a:solidFill>
                <a:cs typeface="Times New Roman" pitchFamily="18" charset="0"/>
              </a:rPr>
              <a:t> </a:t>
            </a:r>
          </a:p>
          <a:p>
            <a:pPr algn="just">
              <a:spcBef>
                <a:spcPct val="0"/>
              </a:spcBef>
              <a:buSzPct val="75000"/>
              <a:buBlip>
                <a:blip r:embed="rId2"/>
              </a:buBlip>
            </a:pPr>
            <a:r>
              <a:rPr lang="en-US" sz="2400" b="1" u="sng" dirty="0" smtClean="0">
                <a:solidFill>
                  <a:srgbClr val="FFFF00"/>
                </a:solidFill>
                <a:latin typeface="Albertus" pitchFamily="34" charset="0"/>
                <a:cs typeface="Times New Roman" pitchFamily="18" charset="0"/>
              </a:rPr>
              <a:t>Symptoms </a:t>
            </a:r>
          </a:p>
          <a:p>
            <a:pPr algn="just">
              <a:spcBef>
                <a:spcPct val="0"/>
              </a:spcBef>
              <a:buSzPct val="75000"/>
              <a:buBlip>
                <a:blip r:embed="rId2"/>
              </a:buBlip>
            </a:pPr>
            <a:r>
              <a:rPr lang="en-US" sz="2800" dirty="0" smtClean="0">
                <a:solidFill>
                  <a:srgbClr val="F8F8F8"/>
                </a:solidFill>
                <a:latin typeface="Albertus" pitchFamily="34" charset="0"/>
                <a:cs typeface="Times New Roman" pitchFamily="18" charset="0"/>
              </a:rPr>
              <a:t>1-swelling of parotid glands </a:t>
            </a:r>
          </a:p>
          <a:p>
            <a:pPr algn="just">
              <a:spcBef>
                <a:spcPct val="0"/>
              </a:spcBef>
              <a:buSzPct val="75000"/>
              <a:buBlip>
                <a:blip r:embed="rId2"/>
              </a:buBlip>
            </a:pPr>
            <a:r>
              <a:rPr lang="en-US" sz="2800" dirty="0" smtClean="0">
                <a:solidFill>
                  <a:srgbClr val="F8F8F8"/>
                </a:solidFill>
                <a:latin typeface="Albertus" pitchFamily="34" charset="0"/>
                <a:cs typeface="Times New Roman" pitchFamily="18" charset="0"/>
              </a:rPr>
              <a:t>2-Swelling usually lasts for 10 days with </a:t>
            </a:r>
            <a:r>
              <a:rPr lang="en-US" sz="2800" dirty="0" smtClean="0">
                <a:solidFill>
                  <a:srgbClr val="FFFF00"/>
                </a:solidFill>
                <a:latin typeface="Albertus" pitchFamily="34" charset="0"/>
                <a:cs typeface="Times New Roman" pitchFamily="18" charset="0"/>
              </a:rPr>
              <a:t>fever,</a:t>
            </a:r>
            <a:r>
              <a:rPr lang="en-US" sz="2800" dirty="0" smtClean="0">
                <a:solidFill>
                  <a:srgbClr val="F8F8F8"/>
                </a:solidFill>
                <a:latin typeface="Albertus" pitchFamily="34" charset="0"/>
                <a:cs typeface="Times New Roman" pitchFamily="18" charset="0"/>
              </a:rPr>
              <a:t> </a:t>
            </a:r>
            <a:r>
              <a:rPr lang="en-US" sz="2800" dirty="0" smtClean="0">
                <a:solidFill>
                  <a:srgbClr val="FFFF00"/>
                </a:solidFill>
                <a:latin typeface="Albertus" pitchFamily="34" charset="0"/>
                <a:cs typeface="Times New Roman" pitchFamily="18" charset="0"/>
              </a:rPr>
              <a:t>Ear-ache, difficulty to talk, eat, open the mouth</a:t>
            </a:r>
            <a:r>
              <a:rPr lang="en-US" sz="2800" dirty="0" smtClean="0">
                <a:solidFill>
                  <a:srgbClr val="F8F8F8"/>
                </a:solidFill>
                <a:latin typeface="Albertus" pitchFamily="34" charset="0"/>
                <a:cs typeface="Times New Roman" pitchFamily="18" charset="0"/>
              </a:rPr>
              <a:t> for </a:t>
            </a:r>
            <a:r>
              <a:rPr lang="en-US" sz="2800" dirty="0" smtClean="0">
                <a:solidFill>
                  <a:srgbClr val="FFFF00"/>
                </a:solidFill>
                <a:latin typeface="Albertus" pitchFamily="34" charset="0"/>
                <a:cs typeface="Times New Roman" pitchFamily="18" charset="0"/>
              </a:rPr>
              <a:t>1-6</a:t>
            </a:r>
            <a:r>
              <a:rPr lang="en-US" sz="2800" dirty="0" smtClean="0">
                <a:solidFill>
                  <a:srgbClr val="F8F8F8"/>
                </a:solidFill>
                <a:latin typeface="Albertus" pitchFamily="34" charset="0"/>
                <a:cs typeface="Times New Roman" pitchFamily="18" charset="0"/>
              </a:rPr>
              <a:t> days. </a:t>
            </a:r>
          </a:p>
          <a:p>
            <a:pPr algn="just">
              <a:spcBef>
                <a:spcPct val="0"/>
              </a:spcBef>
              <a:buSzPct val="75000"/>
              <a:buBlip>
                <a:blip r:embed="rId2"/>
              </a:buBlip>
            </a:pPr>
            <a:r>
              <a:rPr lang="en-US" sz="2800" dirty="0" smtClean="0">
                <a:solidFill>
                  <a:srgbClr val="F8F8F8"/>
                </a:solidFill>
                <a:latin typeface="Albertus" pitchFamily="34" charset="0"/>
                <a:cs typeface="Times New Roman" pitchFamily="18" charset="0"/>
              </a:rPr>
              <a:t>3-Affects various organs like salivary glands - Parotid glands, </a:t>
            </a:r>
            <a:r>
              <a:rPr lang="en-US" sz="2800" dirty="0" smtClean="0">
                <a:solidFill>
                  <a:srgbClr val="FFFF00"/>
                </a:solidFill>
                <a:latin typeface="Albertus" pitchFamily="34" charset="0"/>
                <a:cs typeface="Times New Roman" pitchFamily="18" charset="0"/>
              </a:rPr>
              <a:t>kidneys, testicles</a:t>
            </a:r>
            <a:r>
              <a:rPr lang="en-US" sz="2800" dirty="0" smtClean="0">
                <a:solidFill>
                  <a:srgbClr val="F8F8F8"/>
                </a:solidFill>
                <a:latin typeface="Albertus" pitchFamily="34" charset="0"/>
                <a:cs typeface="Times New Roman" pitchFamily="18" charset="0"/>
              </a:rPr>
              <a:t> (Males), </a:t>
            </a:r>
            <a:r>
              <a:rPr lang="en-US" sz="2800" dirty="0" smtClean="0">
                <a:solidFill>
                  <a:srgbClr val="FFFF00"/>
                </a:solidFill>
                <a:latin typeface="Albertus" pitchFamily="34" charset="0"/>
                <a:cs typeface="Times New Roman" pitchFamily="18" charset="0"/>
              </a:rPr>
              <a:t>ovaries </a:t>
            </a:r>
            <a:r>
              <a:rPr lang="en-US" sz="2800" dirty="0" smtClean="0">
                <a:solidFill>
                  <a:srgbClr val="F8F8F8"/>
                </a:solidFill>
                <a:latin typeface="Albertus" pitchFamily="34" charset="0"/>
                <a:cs typeface="Times New Roman" pitchFamily="18" charset="0"/>
              </a:rPr>
              <a:t>(females), pancreas, breast and joints </a:t>
            </a:r>
          </a:p>
          <a:p>
            <a:pPr marL="0" rtl="1">
              <a:lnSpc>
                <a:spcPct val="150000"/>
              </a:lnSpc>
              <a:spcBef>
                <a:spcPts val="0"/>
              </a:spcBef>
              <a:spcAft>
                <a:spcPts val="0"/>
              </a:spcAft>
            </a:pPr>
            <a:endParaRPr lang="en-US" sz="2400" dirty="0">
              <a:latin typeface="Calibri"/>
              <a:ea typeface="Calibri"/>
              <a:cs typeface="Arial"/>
            </a:endParaRPr>
          </a:p>
        </p:txBody>
      </p:sp>
    </p:spTree>
    <p:extLst>
      <p:ext uri="{BB962C8B-B14F-4D97-AF65-F5344CB8AC3E}">
        <p14:creationId xmlns:p14="http://schemas.microsoft.com/office/powerpoint/2010/main" xmlns="" val="2436876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152400"/>
            <a:ext cx="7772400" cy="304800"/>
          </a:xfrm>
        </p:spPr>
        <p:txBody>
          <a:bodyPr/>
          <a:lstStyle/>
          <a:p>
            <a:endParaRPr lang="ar-SA" dirty="0"/>
          </a:p>
        </p:txBody>
      </p:sp>
      <p:sp>
        <p:nvSpPr>
          <p:cNvPr id="3" name="عنصر نائب للمحتوى 2"/>
          <p:cNvSpPr>
            <a:spLocks noGrp="1"/>
          </p:cNvSpPr>
          <p:nvPr>
            <p:ph idx="1"/>
          </p:nvPr>
        </p:nvSpPr>
        <p:spPr>
          <a:xfrm>
            <a:off x="0" y="0"/>
            <a:ext cx="9144000" cy="6858000"/>
          </a:xfrm>
        </p:spPr>
        <p:txBody>
          <a:bodyPr/>
          <a:lstStyle/>
          <a:p>
            <a:pPr marL="0" marR="0" algn="ctr" rtl="1">
              <a:lnSpc>
                <a:spcPct val="150000"/>
              </a:lnSpc>
              <a:spcBef>
                <a:spcPts val="0"/>
              </a:spcBef>
              <a:spcAft>
                <a:spcPts val="0"/>
              </a:spcAft>
            </a:pPr>
            <a:r>
              <a:rPr lang="en-US" sz="3600" b="1" dirty="0" err="1">
                <a:ea typeface="Times New Roman"/>
                <a:cs typeface="Arial"/>
              </a:rPr>
              <a:t>Orthomyxoviruses</a:t>
            </a:r>
            <a:r>
              <a:rPr lang="en-US" sz="3600" b="1" dirty="0">
                <a:ea typeface="Times New Roman"/>
                <a:cs typeface="Arial"/>
              </a:rPr>
              <a:t> </a:t>
            </a:r>
            <a:endParaRPr lang="en-US" sz="3600" dirty="0">
              <a:latin typeface="Calibri"/>
              <a:ea typeface="Calibri"/>
              <a:cs typeface="Arial"/>
            </a:endParaRPr>
          </a:p>
          <a:p>
            <a:pPr marL="0" marR="0" rtl="1">
              <a:lnSpc>
                <a:spcPct val="150000"/>
              </a:lnSpc>
              <a:spcBef>
                <a:spcPts val="0"/>
              </a:spcBef>
              <a:spcAft>
                <a:spcPts val="0"/>
              </a:spcAft>
            </a:pPr>
            <a:r>
              <a:rPr lang="en-US" sz="2800" b="1" dirty="0">
                <a:ea typeface="Times New Roman"/>
                <a:cs typeface="Arial"/>
              </a:rPr>
              <a:t> </a:t>
            </a:r>
            <a:r>
              <a:rPr lang="en-US" sz="2800" b="1" dirty="0" smtClean="0">
                <a:solidFill>
                  <a:srgbClr val="FFFF00"/>
                </a:solidFill>
                <a:ea typeface="Times New Roman"/>
                <a:cs typeface="Arial"/>
              </a:rPr>
              <a:t>Influenza viruses :</a:t>
            </a:r>
          </a:p>
          <a:p>
            <a:pPr marL="0" marR="0" rtl="1">
              <a:lnSpc>
                <a:spcPct val="150000"/>
              </a:lnSpc>
              <a:spcBef>
                <a:spcPts val="0"/>
              </a:spcBef>
              <a:spcAft>
                <a:spcPts val="0"/>
              </a:spcAft>
            </a:pPr>
            <a:r>
              <a:rPr lang="en-US" sz="2400" b="1" dirty="0" smtClean="0">
                <a:solidFill>
                  <a:srgbClr val="FFFF00"/>
                </a:solidFill>
                <a:ea typeface="Times New Roman"/>
                <a:cs typeface="Arial"/>
              </a:rPr>
              <a:t>  Are three  types A , B and C ,  </a:t>
            </a:r>
            <a:r>
              <a:rPr lang="en-US" sz="2400" dirty="0" smtClean="0">
                <a:ea typeface="Times New Roman"/>
                <a:cs typeface="Arial"/>
              </a:rPr>
              <a:t>RNA viruses  </a:t>
            </a:r>
            <a:r>
              <a:rPr lang="en-US" sz="2400" dirty="0">
                <a:ea typeface="Times New Roman"/>
                <a:cs typeface="Arial"/>
              </a:rPr>
              <a:t>belonging to the </a:t>
            </a:r>
            <a:r>
              <a:rPr lang="en-US" sz="2400" dirty="0" err="1" smtClean="0">
                <a:ea typeface="Times New Roman"/>
                <a:cs typeface="Arial"/>
              </a:rPr>
              <a:t>orthomyxo</a:t>
            </a:r>
            <a:r>
              <a:rPr lang="en-US" sz="2400" dirty="0" smtClean="0">
                <a:ea typeface="Times New Roman"/>
                <a:cs typeface="Arial"/>
              </a:rPr>
              <a:t> viruses . </a:t>
            </a:r>
          </a:p>
          <a:p>
            <a:pPr marL="0" rtl="1">
              <a:lnSpc>
                <a:spcPct val="150000"/>
              </a:lnSpc>
              <a:spcBef>
                <a:spcPts val="0"/>
              </a:spcBef>
              <a:spcAft>
                <a:spcPts val="0"/>
              </a:spcAft>
            </a:pPr>
            <a:r>
              <a:rPr lang="en-US" sz="2400" dirty="0" smtClean="0">
                <a:ea typeface="Times New Roman"/>
                <a:cs typeface="Arial"/>
              </a:rPr>
              <a:t>Influenza virus Composed </a:t>
            </a:r>
            <a:r>
              <a:rPr lang="en-US" sz="2400" dirty="0">
                <a:ea typeface="Times New Roman"/>
                <a:cs typeface="Arial"/>
              </a:rPr>
              <a:t>of </a:t>
            </a:r>
            <a:r>
              <a:rPr lang="en-US" sz="2400" b="1" dirty="0">
                <a:ea typeface="Times New Roman"/>
                <a:cs typeface="Arial"/>
              </a:rPr>
              <a:t>2 </a:t>
            </a:r>
            <a:r>
              <a:rPr lang="en-US" sz="2400" b="1" dirty="0" smtClean="0">
                <a:ea typeface="Times New Roman"/>
                <a:cs typeface="Arial"/>
              </a:rPr>
              <a:t>glycoproteins :</a:t>
            </a:r>
          </a:p>
          <a:p>
            <a:pPr marL="0" lvl="0" rtl="1">
              <a:lnSpc>
                <a:spcPct val="150000"/>
              </a:lnSpc>
              <a:spcBef>
                <a:spcPts val="0"/>
              </a:spcBef>
              <a:spcAft>
                <a:spcPts val="0"/>
              </a:spcAft>
              <a:buClr>
                <a:srgbClr val="3366FF"/>
              </a:buClr>
            </a:pPr>
            <a:r>
              <a:rPr lang="en-US" sz="2400" b="1" dirty="0" smtClean="0">
                <a:ea typeface="Times New Roman"/>
                <a:cs typeface="Arial"/>
              </a:rPr>
              <a:t> 1- </a:t>
            </a:r>
            <a:r>
              <a:rPr lang="en-US" sz="2400" b="1" dirty="0" err="1" smtClean="0">
                <a:solidFill>
                  <a:srgbClr val="FFFF00"/>
                </a:solidFill>
                <a:ea typeface="Times New Roman"/>
                <a:cs typeface="Arial"/>
              </a:rPr>
              <a:t>Hemagglutinin</a:t>
            </a:r>
            <a:r>
              <a:rPr lang="en-US" sz="2400" dirty="0" smtClean="0">
                <a:ea typeface="Times New Roman"/>
                <a:cs typeface="Arial"/>
              </a:rPr>
              <a:t> </a:t>
            </a:r>
            <a:r>
              <a:rPr lang="en-US" sz="2400" b="1" dirty="0">
                <a:solidFill>
                  <a:srgbClr val="FFFF00"/>
                </a:solidFill>
                <a:ea typeface="Times New Roman"/>
                <a:cs typeface="Arial"/>
              </a:rPr>
              <a:t>(HA) </a:t>
            </a:r>
            <a:r>
              <a:rPr lang="en-US" sz="2400" b="1" dirty="0" smtClean="0">
                <a:solidFill>
                  <a:srgbClr val="FFFF00"/>
                </a:solidFill>
                <a:ea typeface="Times New Roman"/>
                <a:cs typeface="Arial"/>
              </a:rPr>
              <a:t>2- Neuraminidase (</a:t>
            </a:r>
            <a:r>
              <a:rPr lang="en-US" sz="2400" b="1" dirty="0">
                <a:solidFill>
                  <a:srgbClr val="FFFF00"/>
                </a:solidFill>
                <a:ea typeface="Times New Roman"/>
                <a:cs typeface="Arial"/>
              </a:rPr>
              <a:t>NA</a:t>
            </a:r>
            <a:r>
              <a:rPr lang="en-US" sz="2400" b="1" dirty="0" smtClean="0">
                <a:solidFill>
                  <a:srgbClr val="FFFF00"/>
                </a:solidFill>
                <a:ea typeface="Times New Roman"/>
                <a:cs typeface="Arial"/>
              </a:rPr>
              <a:t>)</a:t>
            </a:r>
            <a:r>
              <a:rPr kumimoji="0" lang="en-US" sz="2400" dirty="0" smtClean="0">
                <a:solidFill>
                  <a:srgbClr val="FFFF99"/>
                </a:solidFill>
                <a:effectLst>
                  <a:outerShdw blurRad="38100" dist="38100" dir="2700000" algn="tl">
                    <a:srgbClr val="FFFFFF"/>
                  </a:outerShdw>
                </a:effectLst>
              </a:rPr>
              <a:t> .</a:t>
            </a:r>
          </a:p>
          <a:p>
            <a:pPr marL="0" lvl="0" rtl="1">
              <a:lnSpc>
                <a:spcPct val="150000"/>
              </a:lnSpc>
              <a:spcBef>
                <a:spcPts val="0"/>
              </a:spcBef>
              <a:spcAft>
                <a:spcPts val="0"/>
              </a:spcAft>
              <a:buClr>
                <a:srgbClr val="3366FF"/>
              </a:buClr>
            </a:pPr>
            <a:r>
              <a:rPr kumimoji="0" lang="en-US" sz="2400" dirty="0" smtClean="0">
                <a:solidFill>
                  <a:srgbClr val="FFFF99"/>
                </a:solidFill>
                <a:effectLst>
                  <a:outerShdw blurRad="38100" dist="38100" dir="2700000" algn="tl">
                    <a:srgbClr val="FFFFFF"/>
                  </a:outerShdw>
                </a:effectLst>
              </a:rPr>
              <a:t>There are 16 </a:t>
            </a:r>
            <a:r>
              <a:rPr kumimoji="0" lang="en-US" sz="2400" dirty="0" err="1" smtClean="0">
                <a:solidFill>
                  <a:srgbClr val="FFFF99"/>
                </a:solidFill>
                <a:effectLst>
                  <a:outerShdw blurRad="38100" dist="38100" dir="2700000" algn="tl">
                    <a:srgbClr val="FFFFFF"/>
                  </a:outerShdw>
                </a:effectLst>
              </a:rPr>
              <a:t>hemagglutinins</a:t>
            </a:r>
            <a:r>
              <a:rPr kumimoji="0" lang="en-US" sz="2400" dirty="0" smtClean="0">
                <a:solidFill>
                  <a:srgbClr val="FFFF99"/>
                </a:solidFill>
                <a:effectLst>
                  <a:outerShdw blurRad="38100" dist="38100" dir="2700000" algn="tl">
                    <a:srgbClr val="FFFFFF"/>
                  </a:outerShdw>
                </a:effectLst>
              </a:rPr>
              <a:t> (H1 to H16) and 9 neuraminidases </a:t>
            </a:r>
            <a:r>
              <a:rPr lang="en-US" sz="2400" dirty="0" smtClean="0">
                <a:solidFill>
                  <a:srgbClr val="FFFF00"/>
                </a:solidFill>
                <a:ea typeface="Times New Roman"/>
                <a:cs typeface="Arial"/>
              </a:rPr>
              <a:t>H1N1, </a:t>
            </a:r>
            <a:r>
              <a:rPr lang="en-US" sz="2400" b="1" u="sng" dirty="0" smtClean="0">
                <a:solidFill>
                  <a:srgbClr val="FFFF00"/>
                </a:solidFill>
                <a:ea typeface="Times New Roman"/>
                <a:cs typeface="Arial"/>
              </a:rPr>
              <a:t>Swine Flu  , </a:t>
            </a:r>
            <a:r>
              <a:rPr lang="en-US" sz="2400" dirty="0" smtClean="0">
                <a:solidFill>
                  <a:srgbClr val="FFFF00"/>
                </a:solidFill>
                <a:ea typeface="Times New Roman"/>
                <a:cs typeface="Arial"/>
              </a:rPr>
              <a:t>H5N1, </a:t>
            </a:r>
            <a:r>
              <a:rPr lang="en-US" sz="2400" b="1" u="sng" dirty="0" smtClean="0">
                <a:solidFill>
                  <a:srgbClr val="FFFF00"/>
                </a:solidFill>
                <a:ea typeface="Times New Roman"/>
                <a:cs typeface="Arial"/>
              </a:rPr>
              <a:t>Bird Flu (avian) .</a:t>
            </a:r>
            <a:endParaRPr lang="en-US" sz="2400" dirty="0" smtClean="0">
              <a:solidFill>
                <a:srgbClr val="FFFF00"/>
              </a:solidFill>
              <a:ea typeface="Calibri"/>
              <a:cs typeface="Arial"/>
            </a:endParaRPr>
          </a:p>
          <a:p>
            <a:pPr marL="0" rtl="1">
              <a:lnSpc>
                <a:spcPct val="150000"/>
              </a:lnSpc>
              <a:spcBef>
                <a:spcPts val="0"/>
              </a:spcBef>
              <a:spcAft>
                <a:spcPts val="0"/>
              </a:spcAft>
            </a:pPr>
            <a:r>
              <a:rPr lang="en-US" sz="2400" b="1" dirty="0" err="1" smtClean="0">
                <a:solidFill>
                  <a:srgbClr val="FFFF00"/>
                </a:solidFill>
                <a:ea typeface="Times New Roman"/>
                <a:cs typeface="Arial"/>
              </a:rPr>
              <a:t>Influenzavirus</a:t>
            </a:r>
            <a:r>
              <a:rPr lang="en-US" sz="2400" b="1" dirty="0" smtClean="0">
                <a:solidFill>
                  <a:srgbClr val="FFFF00"/>
                </a:solidFill>
                <a:ea typeface="Times New Roman"/>
                <a:cs typeface="Arial"/>
              </a:rPr>
              <a:t> B  : </a:t>
            </a:r>
            <a:r>
              <a:rPr lang="en-US" sz="2400" dirty="0" smtClean="0">
                <a:solidFill>
                  <a:srgbClr val="FFFF00"/>
                </a:solidFill>
                <a:ea typeface="Times New Roman"/>
                <a:cs typeface="Arial"/>
              </a:rPr>
              <a:t>exclusively infects humans</a:t>
            </a:r>
            <a:r>
              <a:rPr lang="en-US" sz="2400" dirty="0" smtClean="0">
                <a:solidFill>
                  <a:srgbClr val="FF0000"/>
                </a:solidFill>
                <a:ea typeface="Times New Roman"/>
                <a:cs typeface="Arial"/>
              </a:rPr>
              <a:t>. </a:t>
            </a:r>
            <a:r>
              <a:rPr lang="en-US" sz="2400" dirty="0" smtClean="0">
                <a:ea typeface="Times New Roman"/>
                <a:cs typeface="Arial"/>
              </a:rPr>
              <a:t>and is less common than influenza A.</a:t>
            </a:r>
          </a:p>
          <a:p>
            <a:pPr marL="0" rtl="1">
              <a:lnSpc>
                <a:spcPct val="150000"/>
              </a:lnSpc>
              <a:spcBef>
                <a:spcPts val="0"/>
              </a:spcBef>
              <a:spcAft>
                <a:spcPts val="0"/>
              </a:spcAft>
            </a:pPr>
            <a:r>
              <a:rPr lang="en-US" sz="2400" b="1" dirty="0" err="1" smtClean="0">
                <a:solidFill>
                  <a:srgbClr val="FFFF00"/>
                </a:solidFill>
                <a:ea typeface="Times New Roman"/>
                <a:cs typeface="Arial"/>
              </a:rPr>
              <a:t>Influenzavirus</a:t>
            </a:r>
            <a:r>
              <a:rPr lang="en-US" sz="2400" b="1" dirty="0" smtClean="0">
                <a:solidFill>
                  <a:srgbClr val="FFFF00"/>
                </a:solidFill>
                <a:ea typeface="Times New Roman"/>
                <a:cs typeface="Arial"/>
              </a:rPr>
              <a:t> C : I</a:t>
            </a:r>
            <a:r>
              <a:rPr lang="en-US" sz="2400" dirty="0" smtClean="0">
                <a:ea typeface="Times New Roman"/>
                <a:cs typeface="Arial"/>
              </a:rPr>
              <a:t>nfects </a:t>
            </a:r>
            <a:r>
              <a:rPr lang="en-US" sz="2400" dirty="0" smtClean="0">
                <a:solidFill>
                  <a:srgbClr val="FF0000"/>
                </a:solidFill>
                <a:ea typeface="Times New Roman"/>
                <a:cs typeface="Arial"/>
              </a:rPr>
              <a:t>humans , dogs and pigs, l</a:t>
            </a:r>
            <a:r>
              <a:rPr lang="en-US" sz="2400" dirty="0" smtClean="0">
                <a:ea typeface="Times New Roman"/>
                <a:cs typeface="Arial"/>
              </a:rPr>
              <a:t>ess common than the other types </a:t>
            </a:r>
            <a:endParaRPr lang="en-US" sz="2400" dirty="0">
              <a:latin typeface="Calibri"/>
              <a:ea typeface="Calibri"/>
              <a:cs typeface="Arial"/>
            </a:endParaRPr>
          </a:p>
        </p:txBody>
      </p:sp>
    </p:spTree>
    <p:extLst>
      <p:ext uri="{BB962C8B-B14F-4D97-AF65-F5344CB8AC3E}">
        <p14:creationId xmlns="" xmlns:p14="http://schemas.microsoft.com/office/powerpoint/2010/main" val="20057069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8915400" cy="762000"/>
          </a:xfrm>
        </p:spPr>
        <p:txBody>
          <a:bodyPr/>
          <a:lstStyle/>
          <a:p>
            <a:endParaRPr lang="ar-SA" dirty="0"/>
          </a:p>
        </p:txBody>
      </p:sp>
      <p:sp>
        <p:nvSpPr>
          <p:cNvPr id="3" name="عنصر نائب للمحتوى 2"/>
          <p:cNvSpPr>
            <a:spLocks noGrp="1"/>
          </p:cNvSpPr>
          <p:nvPr>
            <p:ph idx="1"/>
          </p:nvPr>
        </p:nvSpPr>
        <p:spPr>
          <a:xfrm>
            <a:off x="0" y="152400"/>
            <a:ext cx="9144000" cy="6934200"/>
          </a:xfrm>
        </p:spPr>
        <p:txBody>
          <a:bodyPr/>
          <a:lstStyle/>
          <a:p>
            <a:pPr marL="0" lvl="0" algn="ctr" rtl="1">
              <a:lnSpc>
                <a:spcPct val="150000"/>
              </a:lnSpc>
              <a:spcBef>
                <a:spcPts val="0"/>
              </a:spcBef>
              <a:spcAft>
                <a:spcPts val="0"/>
              </a:spcAft>
              <a:buClr>
                <a:srgbClr val="3366FF"/>
              </a:buClr>
            </a:pPr>
            <a:r>
              <a:rPr lang="ar-IQ" sz="4000" b="1" dirty="0" smtClean="0">
                <a:solidFill>
                  <a:srgbClr val="FFFF00"/>
                </a:solidFill>
                <a:ea typeface="Times New Roman"/>
                <a:cs typeface="Arial"/>
              </a:rPr>
              <a:t>:</a:t>
            </a:r>
            <a:r>
              <a:rPr lang="en-US" b="1" dirty="0" smtClean="0">
                <a:solidFill>
                  <a:srgbClr val="FFFF00"/>
                </a:solidFill>
                <a:ea typeface="Times New Roman"/>
                <a:cs typeface="Arial"/>
              </a:rPr>
              <a:t>Symptoms </a:t>
            </a:r>
            <a:r>
              <a:rPr lang="en-US" b="1" dirty="0">
                <a:solidFill>
                  <a:srgbClr val="FFFF00"/>
                </a:solidFill>
                <a:ea typeface="Times New Roman"/>
                <a:cs typeface="Arial"/>
              </a:rPr>
              <a:t>of </a:t>
            </a:r>
            <a:r>
              <a:rPr lang="en-US" b="1" dirty="0" smtClean="0">
                <a:solidFill>
                  <a:srgbClr val="FFFF00"/>
                </a:solidFill>
                <a:ea typeface="Times New Roman"/>
                <a:cs typeface="Arial"/>
              </a:rPr>
              <a:t>influenza</a:t>
            </a:r>
            <a:r>
              <a:rPr lang="en-US" b="1" dirty="0" smtClean="0">
                <a:solidFill>
                  <a:srgbClr val="FFFFFF"/>
                </a:solidFill>
                <a:ea typeface="Times New Roman"/>
                <a:cs typeface="Arial"/>
              </a:rPr>
              <a:t> A: </a:t>
            </a:r>
          </a:p>
          <a:p>
            <a:pPr marL="0" lvl="0" rtl="1">
              <a:lnSpc>
                <a:spcPct val="150000"/>
              </a:lnSpc>
              <a:spcBef>
                <a:spcPts val="0"/>
              </a:spcBef>
              <a:spcAft>
                <a:spcPts val="0"/>
              </a:spcAft>
              <a:buClr>
                <a:srgbClr val="3366FF"/>
              </a:buClr>
            </a:pPr>
            <a:r>
              <a:rPr lang="en-US" dirty="0" smtClean="0">
                <a:solidFill>
                  <a:srgbClr val="FFFFFF"/>
                </a:solidFill>
                <a:ea typeface="Times New Roman"/>
                <a:cs typeface="Arial"/>
              </a:rPr>
              <a:t> 1-Chills </a:t>
            </a:r>
            <a:r>
              <a:rPr lang="en-US" dirty="0">
                <a:solidFill>
                  <a:srgbClr val="FFFFFF"/>
                </a:solidFill>
                <a:ea typeface="Times New Roman"/>
                <a:cs typeface="Arial"/>
              </a:rPr>
              <a:t>or a chilly </a:t>
            </a:r>
            <a:r>
              <a:rPr lang="en-US" dirty="0" smtClean="0">
                <a:solidFill>
                  <a:srgbClr val="FFFFFF"/>
                </a:solidFill>
                <a:ea typeface="Times New Roman"/>
                <a:cs typeface="Arial"/>
              </a:rPr>
              <a:t>sensation</a:t>
            </a:r>
          </a:p>
          <a:p>
            <a:pPr marL="0" lvl="0" rtl="1">
              <a:lnSpc>
                <a:spcPct val="150000"/>
              </a:lnSpc>
              <a:spcBef>
                <a:spcPts val="0"/>
              </a:spcBef>
              <a:spcAft>
                <a:spcPts val="0"/>
              </a:spcAft>
              <a:buClr>
                <a:srgbClr val="3366FF"/>
              </a:buClr>
            </a:pPr>
            <a:r>
              <a:rPr lang="en-US" dirty="0" smtClean="0">
                <a:solidFill>
                  <a:srgbClr val="FFFFFF"/>
                </a:solidFill>
                <a:ea typeface="Times New Roman"/>
                <a:cs typeface="Arial"/>
              </a:rPr>
              <a:t>2- Fever </a:t>
            </a:r>
            <a:r>
              <a:rPr lang="en-US" dirty="0">
                <a:solidFill>
                  <a:srgbClr val="FFFFFF"/>
                </a:solidFill>
                <a:ea typeface="Times New Roman"/>
                <a:cs typeface="Arial"/>
              </a:rPr>
              <a:t>is also common </a:t>
            </a:r>
            <a:r>
              <a:rPr lang="en-US" dirty="0" smtClean="0">
                <a:solidFill>
                  <a:srgbClr val="FFFFFF"/>
                </a:solidFill>
                <a:ea typeface="Times New Roman"/>
                <a:cs typeface="Arial"/>
              </a:rPr>
              <a:t>(38 </a:t>
            </a:r>
            <a:r>
              <a:rPr lang="en-US" dirty="0">
                <a:solidFill>
                  <a:srgbClr val="FFFFFF"/>
                </a:solidFill>
                <a:ea typeface="Times New Roman"/>
                <a:cs typeface="Arial"/>
              </a:rPr>
              <a:t>to 39 °C </a:t>
            </a:r>
            <a:r>
              <a:rPr lang="en-US" dirty="0" smtClean="0">
                <a:solidFill>
                  <a:srgbClr val="FFFFFF"/>
                </a:solidFill>
                <a:ea typeface="Times New Roman"/>
                <a:cs typeface="Arial"/>
              </a:rPr>
              <a:t>)</a:t>
            </a:r>
          </a:p>
          <a:p>
            <a:pPr marL="0" lvl="0" rtl="1">
              <a:lnSpc>
                <a:spcPct val="150000"/>
              </a:lnSpc>
              <a:spcBef>
                <a:spcPts val="0"/>
              </a:spcBef>
              <a:spcAft>
                <a:spcPts val="0"/>
              </a:spcAft>
              <a:buClr>
                <a:srgbClr val="3366FF"/>
              </a:buClr>
            </a:pPr>
            <a:r>
              <a:rPr lang="en-US" dirty="0" smtClean="0">
                <a:solidFill>
                  <a:srgbClr val="FFFFFF"/>
                </a:solidFill>
                <a:ea typeface="Times New Roman"/>
                <a:cs typeface="Arial"/>
              </a:rPr>
              <a:t>3- Cough </a:t>
            </a:r>
            <a:r>
              <a:rPr lang="en-US" dirty="0">
                <a:solidFill>
                  <a:srgbClr val="FFFFFF"/>
                </a:solidFill>
                <a:ea typeface="Times New Roman"/>
                <a:cs typeface="Arial"/>
              </a:rPr>
              <a:t>and aches </a:t>
            </a:r>
            <a:endParaRPr lang="en-US" dirty="0" smtClean="0">
              <a:solidFill>
                <a:srgbClr val="FFFFFF"/>
              </a:solidFill>
              <a:ea typeface="Times New Roman"/>
              <a:cs typeface="Arial"/>
            </a:endParaRPr>
          </a:p>
          <a:p>
            <a:pPr marL="0" lvl="0" rtl="1">
              <a:lnSpc>
                <a:spcPct val="150000"/>
              </a:lnSpc>
              <a:spcBef>
                <a:spcPts val="0"/>
              </a:spcBef>
              <a:spcAft>
                <a:spcPts val="0"/>
              </a:spcAft>
              <a:buClr>
                <a:srgbClr val="3366FF"/>
              </a:buClr>
            </a:pPr>
            <a:r>
              <a:rPr lang="en-US" dirty="0" smtClean="0">
                <a:solidFill>
                  <a:srgbClr val="FFFFFF"/>
                </a:solidFill>
                <a:ea typeface="Times New Roman"/>
                <a:cs typeface="Arial"/>
              </a:rPr>
              <a:t>4-</a:t>
            </a:r>
            <a:r>
              <a:rPr lang="en-US" dirty="0" smtClean="0">
                <a:ea typeface="Times New Roman"/>
              </a:rPr>
              <a:t> </a:t>
            </a:r>
            <a:r>
              <a:rPr lang="en-US" dirty="0">
                <a:ea typeface="Times New Roman"/>
              </a:rPr>
              <a:t>Runny nose , Sneezing </a:t>
            </a:r>
            <a:endParaRPr lang="en-US" dirty="0" smtClean="0">
              <a:ea typeface="Times New Roman"/>
            </a:endParaRPr>
          </a:p>
          <a:p>
            <a:pPr marL="0" lvl="0" rtl="1">
              <a:lnSpc>
                <a:spcPct val="150000"/>
              </a:lnSpc>
              <a:spcBef>
                <a:spcPts val="0"/>
              </a:spcBef>
              <a:spcAft>
                <a:spcPts val="0"/>
              </a:spcAft>
              <a:buClr>
                <a:srgbClr val="3366FF"/>
              </a:buClr>
            </a:pPr>
            <a:r>
              <a:rPr lang="en-US" dirty="0" smtClean="0">
                <a:ea typeface="Times New Roman"/>
              </a:rPr>
              <a:t>5-Body </a:t>
            </a:r>
            <a:r>
              <a:rPr lang="en-US" dirty="0">
                <a:ea typeface="Times New Roman"/>
              </a:rPr>
              <a:t>aches, especially joints and throat </a:t>
            </a:r>
            <a:r>
              <a:rPr lang="en-US" dirty="0" smtClean="0">
                <a:ea typeface="Times New Roman"/>
              </a:rPr>
              <a:t>.</a:t>
            </a:r>
          </a:p>
          <a:p>
            <a:pPr marL="0" lvl="0" rtl="1">
              <a:lnSpc>
                <a:spcPct val="150000"/>
              </a:lnSpc>
              <a:spcBef>
                <a:spcPts val="0"/>
              </a:spcBef>
              <a:spcAft>
                <a:spcPts val="0"/>
              </a:spcAft>
              <a:buClr>
                <a:srgbClr val="3366FF"/>
              </a:buClr>
            </a:pPr>
            <a:r>
              <a:rPr lang="en-US" dirty="0" smtClean="0">
                <a:ea typeface="Times New Roman"/>
              </a:rPr>
              <a:t>6- </a:t>
            </a:r>
            <a:r>
              <a:rPr lang="en-US" dirty="0">
                <a:ea typeface="Times New Roman"/>
              </a:rPr>
              <a:t>Headache  , Reddened eyes, skin </a:t>
            </a:r>
            <a:r>
              <a:rPr lang="en-US" dirty="0" smtClean="0">
                <a:ea typeface="Times New Roman"/>
              </a:rPr>
              <a:t>,mouth</a:t>
            </a:r>
            <a:r>
              <a:rPr lang="en-US" dirty="0">
                <a:ea typeface="Times New Roman"/>
              </a:rPr>
              <a:t>, throat and </a:t>
            </a:r>
            <a:r>
              <a:rPr lang="en-US" dirty="0" smtClean="0">
                <a:ea typeface="Times New Roman"/>
              </a:rPr>
              <a:t>nose.</a:t>
            </a:r>
            <a:endParaRPr lang="en-US" dirty="0">
              <a:solidFill>
                <a:srgbClr val="FFFFFF"/>
              </a:solidFill>
              <a:latin typeface="Calibri"/>
              <a:ea typeface="Calibri"/>
              <a:cs typeface="Arial"/>
            </a:endParaRPr>
          </a:p>
          <a:p>
            <a:pPr lvl="0">
              <a:buClr>
                <a:srgbClr val="3366FF"/>
              </a:buClr>
            </a:pPr>
            <a:endParaRPr lang="ar-SA" dirty="0">
              <a:solidFill>
                <a:srgbClr val="FFFFFF"/>
              </a:solidFill>
            </a:endParaRPr>
          </a:p>
          <a:p>
            <a:endParaRPr lang="ar-SA" dirty="0"/>
          </a:p>
        </p:txBody>
      </p:sp>
    </p:spTree>
    <p:extLst>
      <p:ext uri="{BB962C8B-B14F-4D97-AF65-F5344CB8AC3E}">
        <p14:creationId xmlns="" xmlns:p14="http://schemas.microsoft.com/office/powerpoint/2010/main" val="9937664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2400"/>
          </a:xfrm>
        </p:spPr>
        <p:txBody>
          <a:bodyPr/>
          <a:lstStyle/>
          <a:p>
            <a:endParaRPr lang="ar-IQ" dirty="0"/>
          </a:p>
        </p:txBody>
      </p:sp>
      <p:sp>
        <p:nvSpPr>
          <p:cNvPr id="3" name="عنصر نائب للمحتوى 2"/>
          <p:cNvSpPr>
            <a:spLocks noGrp="1"/>
          </p:cNvSpPr>
          <p:nvPr>
            <p:ph idx="1"/>
          </p:nvPr>
        </p:nvSpPr>
        <p:spPr>
          <a:xfrm>
            <a:off x="0" y="381000"/>
            <a:ext cx="9144000" cy="6477000"/>
          </a:xfrm>
        </p:spPr>
        <p:txBody>
          <a:bodyPr/>
          <a:lstStyle/>
          <a:p>
            <a:r>
              <a:rPr lang="en-US" sz="2800" b="1" u="sng" dirty="0" smtClean="0">
                <a:solidFill>
                  <a:srgbClr val="FFFF00"/>
                </a:solidFill>
              </a:rPr>
              <a:t>Cytomegalovirus (CMV ) </a:t>
            </a:r>
            <a:r>
              <a:rPr lang="en-US" sz="2800" b="1" u="sng" dirty="0" smtClean="0"/>
              <a:t>:</a:t>
            </a:r>
            <a:r>
              <a:rPr lang="ar-IQ" sz="2800" b="1" u="sng" dirty="0" err="1" smtClean="0"/>
              <a:t>فايروس</a:t>
            </a:r>
            <a:r>
              <a:rPr lang="ar-IQ" sz="2800" b="1" u="sng" dirty="0" smtClean="0"/>
              <a:t> تضخم الخلايا </a:t>
            </a:r>
            <a:endParaRPr lang="en-US" sz="2800" dirty="0" smtClean="0"/>
          </a:p>
          <a:p>
            <a:r>
              <a:rPr lang="en-US" sz="2800" dirty="0" smtClean="0"/>
              <a:t>Rarely cause problems in healthy people. </a:t>
            </a:r>
          </a:p>
          <a:p>
            <a:endParaRPr lang="en-US" sz="2800" b="1" u="sng" dirty="0" smtClean="0"/>
          </a:p>
          <a:p>
            <a:r>
              <a:rPr lang="en-US" sz="2800" b="1" u="sng" dirty="0" smtClean="0">
                <a:solidFill>
                  <a:srgbClr val="FFFF00"/>
                </a:solidFill>
              </a:rPr>
              <a:t>Risk factors ; </a:t>
            </a:r>
            <a:endParaRPr lang="en-US" sz="2800" dirty="0" smtClean="0">
              <a:solidFill>
                <a:srgbClr val="FFFF00"/>
              </a:solidFill>
            </a:endParaRPr>
          </a:p>
          <a:p>
            <a:pPr lvl="0"/>
            <a:r>
              <a:rPr lang="en-US" sz="2800" dirty="0" smtClean="0"/>
              <a:t>New born , infants , babies through breast milk .</a:t>
            </a:r>
          </a:p>
          <a:p>
            <a:pPr lvl="0"/>
            <a:r>
              <a:rPr lang="en-US" sz="2800" dirty="0" smtClean="0"/>
              <a:t>People with weakened immune system </a:t>
            </a:r>
          </a:p>
          <a:p>
            <a:endParaRPr lang="en-US" sz="2800" b="1" u="sng" dirty="0" smtClean="0"/>
          </a:p>
          <a:p>
            <a:r>
              <a:rPr lang="en-US" sz="2800" b="1" u="sng" dirty="0" smtClean="0">
                <a:solidFill>
                  <a:srgbClr val="FFFF00"/>
                </a:solidFill>
              </a:rPr>
              <a:t>Symptoms: </a:t>
            </a:r>
            <a:endParaRPr lang="en-US" sz="2800" dirty="0" smtClean="0">
              <a:solidFill>
                <a:srgbClr val="FFFF00"/>
              </a:solidFill>
            </a:endParaRPr>
          </a:p>
          <a:p>
            <a:pPr lvl="0"/>
            <a:r>
              <a:rPr lang="en-US" sz="2800" dirty="0" smtClean="0"/>
              <a:t>Yellow skin </a:t>
            </a:r>
          </a:p>
          <a:p>
            <a:pPr lvl="0"/>
            <a:r>
              <a:rPr lang="en-US" sz="2800" dirty="0" smtClean="0"/>
              <a:t>Hearing lost </a:t>
            </a:r>
          </a:p>
          <a:p>
            <a:pPr lvl="0"/>
            <a:r>
              <a:rPr lang="en-US" sz="2800" dirty="0" smtClean="0"/>
              <a:t>Enlargement of spleen </a:t>
            </a:r>
          </a:p>
          <a:p>
            <a:pPr lvl="0"/>
            <a:r>
              <a:rPr lang="en-US" sz="2800" dirty="0" smtClean="0"/>
              <a:t>Pneumonia  </a:t>
            </a:r>
          </a:p>
          <a:p>
            <a:endParaRPr lang="ar-IQ"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81000"/>
          </a:xfrm>
        </p:spPr>
        <p:txBody>
          <a:bodyPr/>
          <a:lstStyle/>
          <a:p>
            <a:endParaRPr lang="ar-IQ" dirty="0"/>
          </a:p>
        </p:txBody>
      </p:sp>
      <p:sp>
        <p:nvSpPr>
          <p:cNvPr id="3" name="عنصر نائب للمحتوى 2"/>
          <p:cNvSpPr>
            <a:spLocks noGrp="1"/>
          </p:cNvSpPr>
          <p:nvPr>
            <p:ph idx="1"/>
          </p:nvPr>
        </p:nvSpPr>
        <p:spPr>
          <a:xfrm>
            <a:off x="0" y="152400"/>
            <a:ext cx="9144000" cy="6705600"/>
          </a:xfrm>
        </p:spPr>
        <p:txBody>
          <a:bodyPr/>
          <a:lstStyle/>
          <a:p>
            <a:endParaRPr lang="en-US" b="1" dirty="0" smtClean="0"/>
          </a:p>
          <a:p>
            <a:r>
              <a:rPr lang="en-US" b="1" dirty="0" err="1" smtClean="0"/>
              <a:t>Varcilla</a:t>
            </a:r>
            <a:r>
              <a:rPr lang="en-US" b="1" dirty="0" smtClean="0"/>
              <a:t> Zoster Virus (VZV)</a:t>
            </a:r>
            <a:r>
              <a:rPr lang="ar-IQ" sz="2000" b="1" dirty="0" err="1" smtClean="0"/>
              <a:t>فايروس</a:t>
            </a:r>
            <a:r>
              <a:rPr lang="ar-IQ" sz="2000" b="1" dirty="0" smtClean="0"/>
              <a:t> جدري الماء </a:t>
            </a:r>
            <a:r>
              <a:rPr lang="ar-IQ" sz="2000" b="1" dirty="0" err="1" smtClean="0"/>
              <a:t>النطاقي</a:t>
            </a:r>
            <a:r>
              <a:rPr lang="ar-IQ" sz="2000" b="1" dirty="0" smtClean="0"/>
              <a:t> </a:t>
            </a:r>
            <a:endParaRPr lang="en-US" sz="2000" dirty="0" smtClean="0"/>
          </a:p>
          <a:p>
            <a:r>
              <a:rPr lang="en-US" sz="2400" b="1" dirty="0" smtClean="0"/>
              <a:t>This virus infects children causing chicken pox .</a:t>
            </a:r>
          </a:p>
          <a:p>
            <a:endParaRPr lang="en-US" b="1" dirty="0" smtClean="0">
              <a:solidFill>
                <a:srgbClr val="FFFF00"/>
              </a:solidFill>
            </a:endParaRPr>
          </a:p>
          <a:p>
            <a:r>
              <a:rPr lang="en-US" b="1" dirty="0" smtClean="0">
                <a:solidFill>
                  <a:srgbClr val="FFFF00"/>
                </a:solidFill>
              </a:rPr>
              <a:t>Risk factors:</a:t>
            </a:r>
            <a:endParaRPr lang="en-US" dirty="0" smtClean="0">
              <a:solidFill>
                <a:srgbClr val="FFFF00"/>
              </a:solidFill>
            </a:endParaRPr>
          </a:p>
          <a:p>
            <a:pPr lvl="0"/>
            <a:r>
              <a:rPr lang="en-US" dirty="0" smtClean="0"/>
              <a:t>Commonly affecting children .</a:t>
            </a:r>
          </a:p>
          <a:p>
            <a:pPr lvl="0"/>
            <a:r>
              <a:rPr lang="en-US" dirty="0" smtClean="0"/>
              <a:t>In Infants cause  Chicken pox .</a:t>
            </a:r>
          </a:p>
          <a:p>
            <a:pPr lvl="0"/>
            <a:r>
              <a:rPr lang="en-US" dirty="0" smtClean="0"/>
              <a:t>In Adults cause Zoster .</a:t>
            </a:r>
          </a:p>
          <a:p>
            <a:r>
              <a:rPr lang="en-US" b="1" dirty="0" smtClean="0">
                <a:solidFill>
                  <a:srgbClr val="FFFF00"/>
                </a:solidFill>
              </a:rPr>
              <a:t>Symptoms:</a:t>
            </a:r>
            <a:endParaRPr lang="en-US" dirty="0" smtClean="0">
              <a:solidFill>
                <a:srgbClr val="FFFF00"/>
              </a:solidFill>
            </a:endParaRPr>
          </a:p>
          <a:p>
            <a:r>
              <a:rPr lang="en-US" dirty="0" smtClean="0"/>
              <a:t>1-Pneumonia </a:t>
            </a:r>
          </a:p>
          <a:p>
            <a:r>
              <a:rPr lang="en-US" dirty="0" smtClean="0"/>
              <a:t>2-Brain inflammation</a:t>
            </a:r>
            <a:r>
              <a:rPr lang="en-US" b="1" dirty="0" smtClean="0"/>
              <a:t>.</a:t>
            </a:r>
            <a:endParaRPr lang="en-US" dirty="0" smtClean="0"/>
          </a:p>
          <a:p>
            <a:r>
              <a:rPr lang="en-US" dirty="0" smtClean="0"/>
              <a:t> </a:t>
            </a:r>
          </a:p>
          <a:p>
            <a:r>
              <a:rPr lang="en-US" dirty="0" smtClean="0"/>
              <a:t> </a:t>
            </a:r>
          </a:p>
          <a:p>
            <a:r>
              <a:rPr lang="en-US" dirty="0" smtClean="0"/>
              <a:t> </a:t>
            </a:r>
          </a:p>
          <a:p>
            <a:endParaRPr lang="ar-IQ"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0" y="0"/>
            <a:ext cx="9144000" cy="6781800"/>
          </a:xfrm>
        </p:spPr>
        <p:txBody>
          <a:bodyPr/>
          <a:lstStyle/>
          <a:p>
            <a:pPr marL="0" algn="ctr">
              <a:lnSpc>
                <a:spcPct val="150000"/>
              </a:lnSpc>
              <a:spcBef>
                <a:spcPts val="0"/>
              </a:spcBef>
              <a:spcAft>
                <a:spcPts val="0"/>
              </a:spcAft>
            </a:pPr>
            <a:r>
              <a:rPr lang="en-US" sz="2800" b="1" dirty="0" smtClean="0">
                <a:ea typeface="Times New Roman"/>
                <a:cs typeface="Arial"/>
              </a:rPr>
              <a:t>HIV  Virus </a:t>
            </a:r>
            <a:endParaRPr lang="en-US" sz="2800" dirty="0">
              <a:latin typeface="Calibri"/>
              <a:ea typeface="Calibri"/>
              <a:cs typeface="Arial"/>
            </a:endParaRPr>
          </a:p>
          <a:p>
            <a:pPr marL="0" algn="just">
              <a:lnSpc>
                <a:spcPct val="150000"/>
              </a:lnSpc>
              <a:spcBef>
                <a:spcPts val="0"/>
              </a:spcBef>
              <a:spcAft>
                <a:spcPts val="0"/>
              </a:spcAft>
            </a:pPr>
            <a:r>
              <a:rPr lang="en-US" sz="2800" dirty="0" smtClean="0">
                <a:ea typeface="Times New Roman"/>
                <a:cs typeface="Arial"/>
              </a:rPr>
              <a:t>The </a:t>
            </a:r>
            <a:r>
              <a:rPr lang="en-US" sz="2800" dirty="0">
                <a:ea typeface="Times New Roman"/>
                <a:cs typeface="Arial"/>
              </a:rPr>
              <a:t>human immunodeficiency virus (HIV) </a:t>
            </a:r>
            <a:r>
              <a:rPr lang="en-US" sz="2800" dirty="0" smtClean="0">
                <a:ea typeface="Times New Roman"/>
                <a:cs typeface="Arial"/>
              </a:rPr>
              <a:t>cause immunodeficiency </a:t>
            </a:r>
            <a:r>
              <a:rPr lang="en-US" sz="2800" dirty="0">
                <a:ea typeface="Times New Roman"/>
                <a:cs typeface="Arial"/>
              </a:rPr>
              <a:t>syndrome </a:t>
            </a:r>
            <a:r>
              <a:rPr lang="en-US" sz="2800" dirty="0" smtClean="0">
                <a:ea typeface="Times New Roman"/>
                <a:cs typeface="Arial"/>
              </a:rPr>
              <a:t>disease (AIDS). </a:t>
            </a:r>
            <a:r>
              <a:rPr lang="en-US" sz="2800" dirty="0" smtClean="0">
                <a:solidFill>
                  <a:srgbClr val="FFFFFF"/>
                </a:solidFill>
                <a:ea typeface="Times New Roman"/>
                <a:cs typeface="Arial"/>
              </a:rPr>
              <a:t>The HIV virus enters macrophages and CD4+ T cells and release of the HIV </a:t>
            </a:r>
            <a:r>
              <a:rPr lang="en-US" sz="2800" dirty="0" err="1" smtClean="0">
                <a:solidFill>
                  <a:srgbClr val="FFFFFF"/>
                </a:solidFill>
                <a:ea typeface="Times New Roman"/>
                <a:cs typeface="Arial"/>
              </a:rPr>
              <a:t>capsid</a:t>
            </a:r>
            <a:r>
              <a:rPr lang="en-US" sz="2800" dirty="0" smtClean="0">
                <a:solidFill>
                  <a:srgbClr val="FFFFFF"/>
                </a:solidFill>
                <a:ea typeface="Times New Roman"/>
                <a:cs typeface="Arial"/>
              </a:rPr>
              <a:t> into the cell.</a:t>
            </a:r>
            <a:r>
              <a:rPr lang="en-US" sz="2800" b="1" dirty="0" smtClean="0">
                <a:ea typeface="Times New Roman"/>
                <a:cs typeface="Arial"/>
              </a:rPr>
              <a:t> Spread within the body</a:t>
            </a:r>
            <a:endParaRPr lang="en-US" sz="2800" dirty="0" smtClean="0">
              <a:latin typeface="Calibri"/>
              <a:ea typeface="Calibri"/>
              <a:cs typeface="Arial"/>
            </a:endParaRPr>
          </a:p>
          <a:p>
            <a:pPr marL="0" algn="just">
              <a:lnSpc>
                <a:spcPct val="150000"/>
              </a:lnSpc>
              <a:spcBef>
                <a:spcPts val="0"/>
              </a:spcBef>
              <a:spcAft>
                <a:spcPts val="0"/>
              </a:spcAft>
            </a:pPr>
            <a:r>
              <a:rPr lang="en-US" sz="2800" dirty="0" smtClean="0">
                <a:ea typeface="Times New Roman"/>
                <a:cs typeface="Arial"/>
              </a:rPr>
              <a:t>HIV is now known to spread between CD4+ T cells by two parallel routes: cell-free spread and cell-to-cell spread, i.e. it employs hybrid spreading mechanisms.</a:t>
            </a:r>
          </a:p>
          <a:p>
            <a:pPr marL="0" algn="just">
              <a:lnSpc>
                <a:spcPct val="150000"/>
              </a:lnSpc>
              <a:spcBef>
                <a:spcPts val="0"/>
              </a:spcBef>
              <a:spcAft>
                <a:spcPts val="0"/>
              </a:spcAft>
            </a:pPr>
            <a:r>
              <a:rPr lang="en-US" sz="2800" b="1" dirty="0" smtClean="0">
                <a:solidFill>
                  <a:srgbClr val="FFFF00"/>
                </a:solidFill>
                <a:ea typeface="Calibri"/>
              </a:rPr>
              <a:t>Symptoms:</a:t>
            </a:r>
            <a:r>
              <a:rPr lang="en-US" sz="2800" dirty="0" smtClean="0">
                <a:solidFill>
                  <a:srgbClr val="FFFFFF"/>
                </a:solidFill>
                <a:ea typeface="Calibri"/>
              </a:rPr>
              <a:t> The infected person objected easily to infections due to weakened immunity  system.</a:t>
            </a:r>
          </a:p>
          <a:p>
            <a:pPr marL="0" algn="just">
              <a:lnSpc>
                <a:spcPct val="150000"/>
              </a:lnSpc>
              <a:spcBef>
                <a:spcPts val="0"/>
              </a:spcBef>
              <a:spcAft>
                <a:spcPts val="0"/>
              </a:spcAft>
            </a:pPr>
            <a:endParaRPr lang="en-US" sz="2800" dirty="0">
              <a:latin typeface="Calibri"/>
              <a:ea typeface="Calibri"/>
            </a:endParaRPr>
          </a:p>
          <a:p>
            <a:endParaRPr lang="ar-SA" dirty="0"/>
          </a:p>
        </p:txBody>
      </p:sp>
    </p:spTree>
    <p:extLst>
      <p:ext uri="{BB962C8B-B14F-4D97-AF65-F5344CB8AC3E}">
        <p14:creationId xmlns:p14="http://schemas.microsoft.com/office/powerpoint/2010/main" xmlns="" val="41796322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04800"/>
          </a:xfrm>
        </p:spPr>
        <p:txBody>
          <a:bodyPr/>
          <a:lstStyle/>
          <a:p>
            <a:endParaRPr lang="ar-IQ" dirty="0"/>
          </a:p>
        </p:txBody>
      </p:sp>
      <p:sp>
        <p:nvSpPr>
          <p:cNvPr id="3" name="عنصر نائب للمحتوى 2"/>
          <p:cNvSpPr>
            <a:spLocks noGrp="1"/>
          </p:cNvSpPr>
          <p:nvPr>
            <p:ph idx="1"/>
          </p:nvPr>
        </p:nvSpPr>
        <p:spPr>
          <a:xfrm>
            <a:off x="0" y="0"/>
            <a:ext cx="9144000" cy="6858000"/>
          </a:xfrm>
        </p:spPr>
        <p:txBody>
          <a:bodyPr/>
          <a:lstStyle/>
          <a:p>
            <a:pPr marL="0" algn="just">
              <a:lnSpc>
                <a:spcPct val="150000"/>
              </a:lnSpc>
              <a:spcBef>
                <a:spcPts val="0"/>
              </a:spcBef>
              <a:spcAft>
                <a:spcPts val="0"/>
              </a:spcAft>
            </a:pPr>
            <a:r>
              <a:rPr lang="en-US" b="1" dirty="0" smtClean="0">
                <a:solidFill>
                  <a:srgbClr val="FFFF00"/>
                </a:solidFill>
                <a:ea typeface="Times New Roman"/>
                <a:cs typeface="Arial"/>
              </a:rPr>
              <a:t>Diagnosis</a:t>
            </a:r>
            <a:endParaRPr lang="en-US" sz="2400" b="1" dirty="0" smtClean="0">
              <a:solidFill>
                <a:srgbClr val="FFFF00"/>
              </a:solidFill>
              <a:latin typeface="Calibri"/>
              <a:ea typeface="Calibri"/>
              <a:cs typeface="Arial"/>
            </a:endParaRPr>
          </a:p>
          <a:p>
            <a:pPr marL="0" algn="just">
              <a:lnSpc>
                <a:spcPct val="150000"/>
              </a:lnSpc>
              <a:spcBef>
                <a:spcPts val="0"/>
              </a:spcBef>
              <a:spcAft>
                <a:spcPts val="0"/>
              </a:spcAft>
            </a:pPr>
            <a:r>
              <a:rPr lang="en-US" dirty="0" smtClean="0">
                <a:ea typeface="Times New Roman"/>
                <a:cs typeface="Arial"/>
              </a:rPr>
              <a:t>Test blood </a:t>
            </a:r>
            <a:r>
              <a:rPr lang="en-US" dirty="0" err="1" smtClean="0">
                <a:ea typeface="Times New Roman"/>
                <a:cs typeface="Arial"/>
              </a:rPr>
              <a:t>compsition</a:t>
            </a:r>
            <a:r>
              <a:rPr lang="en-US" dirty="0" smtClean="0">
                <a:ea typeface="Times New Roman"/>
                <a:cs typeface="Arial"/>
              </a:rPr>
              <a:t> of HIV copies (viral load) and CD4 counts.</a:t>
            </a:r>
          </a:p>
          <a:p>
            <a:pPr marL="0" rtl="1">
              <a:lnSpc>
                <a:spcPct val="150000"/>
              </a:lnSpc>
              <a:spcBef>
                <a:spcPts val="0"/>
              </a:spcBef>
              <a:spcAft>
                <a:spcPts val="0"/>
              </a:spcAft>
            </a:pPr>
            <a:r>
              <a:rPr lang="en-US" b="1" dirty="0" smtClean="0">
                <a:solidFill>
                  <a:srgbClr val="FFFF00"/>
                </a:solidFill>
                <a:ea typeface="Times New Roman"/>
                <a:cs typeface="Arial"/>
              </a:rPr>
              <a:t>Medications</a:t>
            </a:r>
            <a:endParaRPr lang="en-US" sz="2400" dirty="0" smtClean="0">
              <a:solidFill>
                <a:srgbClr val="FFFF00"/>
              </a:solidFill>
              <a:latin typeface="Calibri"/>
              <a:ea typeface="Calibri"/>
              <a:cs typeface="Arial"/>
            </a:endParaRPr>
          </a:p>
          <a:p>
            <a:pPr marL="0" rtl="1">
              <a:lnSpc>
                <a:spcPct val="150000"/>
              </a:lnSpc>
              <a:spcBef>
                <a:spcPts val="0"/>
              </a:spcBef>
              <a:spcAft>
                <a:spcPts val="0"/>
              </a:spcAft>
            </a:pPr>
            <a:r>
              <a:rPr lang="en-US" dirty="0" smtClean="0">
                <a:ea typeface="Times New Roman"/>
                <a:cs typeface="Arial"/>
              </a:rPr>
              <a:t>No cure for (AIDS), but medications </a:t>
            </a:r>
            <a:r>
              <a:rPr lang="ar-IQ" dirty="0" smtClean="0">
                <a:ea typeface="Times New Roman"/>
                <a:cs typeface="Arial"/>
              </a:rPr>
              <a:t> </a:t>
            </a:r>
            <a:r>
              <a:rPr lang="en-US" dirty="0" smtClean="0">
                <a:ea typeface="Times New Roman"/>
                <a:cs typeface="Arial"/>
              </a:rPr>
              <a:t>have been highly effective in fighting HIV such as :</a:t>
            </a:r>
          </a:p>
          <a:p>
            <a:pPr marL="0" rtl="1">
              <a:lnSpc>
                <a:spcPct val="150000"/>
              </a:lnSpc>
              <a:spcBef>
                <a:spcPts val="0"/>
              </a:spcBef>
              <a:spcAft>
                <a:spcPts val="0"/>
              </a:spcAft>
            </a:pPr>
            <a:r>
              <a:rPr lang="en-US" dirty="0" err="1" smtClean="0">
                <a:ea typeface="Times New Roman"/>
                <a:cs typeface="Arial"/>
              </a:rPr>
              <a:t>Abacavir</a:t>
            </a:r>
            <a:r>
              <a:rPr lang="en-US" dirty="0" smtClean="0">
                <a:ea typeface="Times New Roman"/>
                <a:cs typeface="Arial"/>
              </a:rPr>
              <a:t> (</a:t>
            </a:r>
            <a:r>
              <a:rPr lang="en-US" dirty="0" err="1" smtClean="0">
                <a:ea typeface="Times New Roman"/>
                <a:cs typeface="Arial"/>
              </a:rPr>
              <a:t>Ziagen</a:t>
            </a:r>
            <a:r>
              <a:rPr lang="en-US" dirty="0" smtClean="0">
                <a:ea typeface="Times New Roman"/>
                <a:cs typeface="Arial"/>
              </a:rPr>
              <a:t>, ABC)</a:t>
            </a:r>
            <a:endParaRPr lang="en-US" sz="2400" dirty="0" smtClean="0">
              <a:latin typeface="Calibri"/>
              <a:ea typeface="Calibri"/>
              <a:cs typeface="Arial"/>
            </a:endParaRPr>
          </a:p>
          <a:p>
            <a:pPr marL="0" rtl="1">
              <a:lnSpc>
                <a:spcPct val="150000"/>
              </a:lnSpc>
              <a:spcBef>
                <a:spcPts val="0"/>
              </a:spcBef>
              <a:spcAft>
                <a:spcPts val="0"/>
              </a:spcAft>
            </a:pPr>
            <a:r>
              <a:rPr lang="en-US" dirty="0" err="1" smtClean="0">
                <a:ea typeface="Times New Roman"/>
                <a:cs typeface="Arial"/>
              </a:rPr>
              <a:t>Didanosine</a:t>
            </a:r>
            <a:r>
              <a:rPr lang="en-US" dirty="0" smtClean="0">
                <a:ea typeface="Times New Roman"/>
                <a:cs typeface="Arial"/>
              </a:rPr>
              <a:t> (</a:t>
            </a:r>
            <a:r>
              <a:rPr lang="en-US" dirty="0" err="1" smtClean="0">
                <a:ea typeface="Times New Roman"/>
                <a:cs typeface="Arial"/>
              </a:rPr>
              <a:t>Videx</a:t>
            </a:r>
            <a:r>
              <a:rPr lang="en-US" dirty="0" smtClean="0">
                <a:ea typeface="Times New Roman"/>
                <a:cs typeface="Arial"/>
              </a:rPr>
              <a:t>, </a:t>
            </a:r>
            <a:r>
              <a:rPr lang="en-US" dirty="0" err="1" smtClean="0">
                <a:ea typeface="Times New Roman"/>
                <a:cs typeface="Arial"/>
              </a:rPr>
              <a:t>dideoxyinosine</a:t>
            </a:r>
            <a:r>
              <a:rPr lang="en-US" dirty="0" smtClean="0">
                <a:ea typeface="Times New Roman"/>
                <a:cs typeface="Arial"/>
              </a:rPr>
              <a:t>, </a:t>
            </a:r>
            <a:r>
              <a:rPr lang="en-US" dirty="0" err="1" smtClean="0">
                <a:ea typeface="Times New Roman"/>
                <a:cs typeface="Arial"/>
              </a:rPr>
              <a:t>ddI</a:t>
            </a:r>
            <a:r>
              <a:rPr lang="en-US" dirty="0" smtClean="0">
                <a:ea typeface="Times New Roman"/>
                <a:cs typeface="Arial"/>
              </a:rPr>
              <a:t>)</a:t>
            </a:r>
            <a:endParaRPr lang="en-US" sz="2400" dirty="0" smtClean="0">
              <a:latin typeface="Calibri"/>
              <a:ea typeface="Calibri"/>
              <a:cs typeface="Arial"/>
            </a:endParaRPr>
          </a:p>
          <a:p>
            <a:pPr marL="0" rtl="1">
              <a:lnSpc>
                <a:spcPct val="150000"/>
              </a:lnSpc>
              <a:spcBef>
                <a:spcPts val="0"/>
              </a:spcBef>
              <a:spcAft>
                <a:spcPts val="0"/>
              </a:spcAft>
            </a:pPr>
            <a:r>
              <a:rPr lang="en-US" dirty="0" err="1" smtClean="0">
                <a:ea typeface="Times New Roman"/>
                <a:cs typeface="Arial"/>
              </a:rPr>
              <a:t>Emtricitabine</a:t>
            </a:r>
            <a:r>
              <a:rPr lang="en-US" dirty="0" smtClean="0">
                <a:ea typeface="Times New Roman"/>
                <a:cs typeface="Arial"/>
              </a:rPr>
              <a:t> (</a:t>
            </a:r>
            <a:r>
              <a:rPr lang="en-US" dirty="0" err="1" smtClean="0">
                <a:ea typeface="Times New Roman"/>
                <a:cs typeface="Arial"/>
              </a:rPr>
              <a:t>Emtriva</a:t>
            </a:r>
            <a:r>
              <a:rPr lang="en-US" dirty="0" smtClean="0">
                <a:ea typeface="Times New Roman"/>
                <a:cs typeface="Arial"/>
              </a:rPr>
              <a:t>, FTC)</a:t>
            </a:r>
            <a:endParaRPr lang="ar-IQ"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58762"/>
          </a:xfrm>
        </p:spPr>
        <p:txBody>
          <a:bodyPr>
            <a:normAutofit fontScale="90000"/>
          </a:bodyPr>
          <a:lstStyle/>
          <a:p>
            <a:endParaRPr lang="ar-SA" dirty="0"/>
          </a:p>
        </p:txBody>
      </p:sp>
      <p:sp>
        <p:nvSpPr>
          <p:cNvPr id="3" name="عنصر نائب للمحتوى 2"/>
          <p:cNvSpPr>
            <a:spLocks noGrp="1"/>
          </p:cNvSpPr>
          <p:nvPr>
            <p:ph idx="1"/>
          </p:nvPr>
        </p:nvSpPr>
        <p:spPr>
          <a:xfrm>
            <a:off x="0" y="0"/>
            <a:ext cx="9144000" cy="6858000"/>
          </a:xfrm>
        </p:spPr>
        <p:txBody>
          <a:bodyPr>
            <a:normAutofit fontScale="25000" lnSpcReduction="20000"/>
          </a:bodyPr>
          <a:lstStyle/>
          <a:p>
            <a:pPr marL="0" marR="0" algn="ctr" rtl="0">
              <a:lnSpc>
                <a:spcPct val="150000"/>
              </a:lnSpc>
              <a:spcBef>
                <a:spcPts val="0"/>
              </a:spcBef>
              <a:spcAft>
                <a:spcPts val="600"/>
              </a:spcAft>
            </a:pPr>
            <a:r>
              <a:rPr lang="en-US" sz="12800" b="1" kern="1600" dirty="0" smtClean="0">
                <a:solidFill>
                  <a:srgbClr val="FFFF00"/>
                </a:solidFill>
                <a:latin typeface="Times New Roman"/>
                <a:ea typeface="Times New Roman"/>
                <a:cs typeface="+mj-cs"/>
              </a:rPr>
              <a:t> </a:t>
            </a:r>
            <a:r>
              <a:rPr lang="en-US" sz="12800" b="1" kern="1600" dirty="0">
                <a:solidFill>
                  <a:srgbClr val="FFFF00"/>
                </a:solidFill>
                <a:latin typeface="Times New Roman"/>
                <a:ea typeface="Times New Roman"/>
                <a:cs typeface="+mj-cs"/>
              </a:rPr>
              <a:t>(( Types of Mycoses ))</a:t>
            </a:r>
            <a:endParaRPr lang="en-US" sz="12800" b="1" kern="1600" dirty="0">
              <a:solidFill>
                <a:srgbClr val="FFFF00"/>
              </a:solidFill>
              <a:latin typeface="Arial"/>
              <a:ea typeface="Times New Roman"/>
              <a:cs typeface="+mj-cs"/>
            </a:endParaRPr>
          </a:p>
          <a:p>
            <a:pPr marL="0" marR="0" algn="l" rtl="0">
              <a:spcBef>
                <a:spcPts val="0"/>
              </a:spcBef>
              <a:spcAft>
                <a:spcPts val="0"/>
              </a:spcAft>
            </a:pPr>
            <a:r>
              <a:rPr lang="en-US" sz="8000" dirty="0">
                <a:latin typeface="Times New Roman"/>
                <a:ea typeface="Times New Roman"/>
                <a:cs typeface="+mj-cs"/>
              </a:rPr>
              <a:t> </a:t>
            </a:r>
            <a:r>
              <a:rPr lang="en-US" sz="11200" b="1" u="sng" dirty="0" smtClean="0">
                <a:latin typeface="Times New Roman"/>
                <a:ea typeface="Times New Roman"/>
                <a:cs typeface="+mj-cs"/>
              </a:rPr>
              <a:t>Mycoses</a:t>
            </a:r>
            <a:r>
              <a:rPr lang="en-US" sz="11200" dirty="0" smtClean="0">
                <a:latin typeface="Times New Roman"/>
                <a:ea typeface="Times New Roman"/>
                <a:cs typeface="+mj-cs"/>
              </a:rPr>
              <a:t> </a:t>
            </a:r>
            <a:r>
              <a:rPr lang="en-US" sz="11200" dirty="0">
                <a:latin typeface="Times New Roman"/>
                <a:ea typeface="Times New Roman"/>
                <a:cs typeface="+mj-cs"/>
              </a:rPr>
              <a:t>: are human fungal infections . </a:t>
            </a:r>
          </a:p>
          <a:p>
            <a:pPr marL="0" marR="0" indent="342900" algn="justLow" rtl="0">
              <a:lnSpc>
                <a:spcPct val="150000"/>
              </a:lnSpc>
              <a:spcBef>
                <a:spcPts val="0"/>
              </a:spcBef>
              <a:spcAft>
                <a:spcPts val="600"/>
              </a:spcAft>
            </a:pPr>
            <a:r>
              <a:rPr lang="en-US" sz="11200" b="1" dirty="0">
                <a:solidFill>
                  <a:srgbClr val="FFFF00"/>
                </a:solidFill>
                <a:latin typeface="Times New Roman"/>
                <a:ea typeface="Times New Roman"/>
                <a:cs typeface="+mj-cs"/>
              </a:rPr>
              <a:t>Types of Mycoses</a:t>
            </a:r>
            <a:endParaRPr lang="en-US" sz="11200" dirty="0">
              <a:solidFill>
                <a:srgbClr val="FFFF00"/>
              </a:solidFill>
              <a:latin typeface="Times New Roman"/>
              <a:ea typeface="Times New Roman"/>
              <a:cs typeface="+mj-cs"/>
            </a:endParaRPr>
          </a:p>
          <a:p>
            <a:pPr marL="0" marR="0" algn="justLow" rtl="0">
              <a:lnSpc>
                <a:spcPct val="150000"/>
              </a:lnSpc>
              <a:spcBef>
                <a:spcPts val="0"/>
              </a:spcBef>
              <a:spcAft>
                <a:spcPts val="600"/>
              </a:spcAft>
            </a:pPr>
            <a:r>
              <a:rPr lang="en-US" sz="11200" b="1" dirty="0">
                <a:solidFill>
                  <a:srgbClr val="FFFF00"/>
                </a:solidFill>
                <a:latin typeface="Times New Roman"/>
                <a:ea typeface="Times New Roman"/>
                <a:cs typeface="+mj-cs"/>
              </a:rPr>
              <a:t>1- Superficial mycoses</a:t>
            </a:r>
            <a:endParaRPr lang="en-US" sz="11200" dirty="0">
              <a:solidFill>
                <a:srgbClr val="FFFF00"/>
              </a:solidFill>
              <a:latin typeface="Times New Roman"/>
              <a:ea typeface="Times New Roman"/>
              <a:cs typeface="+mj-cs"/>
            </a:endParaRPr>
          </a:p>
          <a:p>
            <a:pPr marL="0" marR="0" indent="342900" algn="justLow" rtl="0">
              <a:lnSpc>
                <a:spcPct val="150000"/>
              </a:lnSpc>
              <a:spcBef>
                <a:spcPts val="0"/>
              </a:spcBef>
              <a:spcAft>
                <a:spcPts val="600"/>
              </a:spcAft>
            </a:pPr>
            <a:r>
              <a:rPr lang="en-US" sz="11200" dirty="0">
                <a:latin typeface="Times New Roman"/>
                <a:ea typeface="Times New Roman"/>
                <a:cs typeface="+mj-cs"/>
              </a:rPr>
              <a:t>Infections limited to the outermost layers of the skin and hair. The superficial mycoses are:</a:t>
            </a:r>
            <a:r>
              <a:rPr lang="en-US" sz="11200" b="1" dirty="0">
                <a:latin typeface="Times New Roman"/>
                <a:ea typeface="Times New Roman"/>
                <a:cs typeface="+mj-cs"/>
              </a:rPr>
              <a:t> </a:t>
            </a:r>
            <a:r>
              <a:rPr lang="en-US" sz="11200" dirty="0" err="1">
                <a:solidFill>
                  <a:srgbClr val="FFC000"/>
                </a:solidFill>
                <a:latin typeface="Times New Roman"/>
                <a:ea typeface="Times New Roman"/>
                <a:cs typeface="+mj-cs"/>
              </a:rPr>
              <a:t>Pityriasis</a:t>
            </a:r>
            <a:r>
              <a:rPr lang="en-US" sz="11200" dirty="0">
                <a:solidFill>
                  <a:srgbClr val="FFC000"/>
                </a:solidFill>
                <a:latin typeface="Times New Roman"/>
                <a:ea typeface="Times New Roman"/>
                <a:cs typeface="+mj-cs"/>
              </a:rPr>
              <a:t> </a:t>
            </a:r>
            <a:r>
              <a:rPr lang="en-US" sz="11200" dirty="0" err="1">
                <a:solidFill>
                  <a:srgbClr val="FFC000"/>
                </a:solidFill>
                <a:latin typeface="Times New Roman"/>
                <a:ea typeface="Times New Roman"/>
                <a:cs typeface="+mj-cs"/>
              </a:rPr>
              <a:t>versicolor</a:t>
            </a:r>
            <a:r>
              <a:rPr lang="en-US" sz="11200" dirty="0">
                <a:solidFill>
                  <a:srgbClr val="FFC000"/>
                </a:solidFill>
                <a:latin typeface="Times New Roman"/>
                <a:ea typeface="Times New Roman"/>
                <a:cs typeface="+mj-cs"/>
              </a:rPr>
              <a:t> , </a:t>
            </a:r>
            <a:r>
              <a:rPr lang="en-US" sz="11200" dirty="0" err="1">
                <a:solidFill>
                  <a:srgbClr val="FFC000"/>
                </a:solidFill>
                <a:latin typeface="Times New Roman"/>
                <a:ea typeface="Times New Roman"/>
                <a:cs typeface="+mj-cs"/>
              </a:rPr>
              <a:t>Tinea</a:t>
            </a:r>
            <a:r>
              <a:rPr lang="en-US" sz="11200" dirty="0">
                <a:solidFill>
                  <a:srgbClr val="FFC000"/>
                </a:solidFill>
                <a:latin typeface="Times New Roman"/>
                <a:ea typeface="Times New Roman"/>
                <a:cs typeface="+mj-cs"/>
              </a:rPr>
              <a:t> </a:t>
            </a:r>
            <a:r>
              <a:rPr lang="en-US" sz="11200" dirty="0" err="1">
                <a:solidFill>
                  <a:srgbClr val="FFC000"/>
                </a:solidFill>
                <a:latin typeface="Times New Roman"/>
                <a:ea typeface="Times New Roman"/>
                <a:cs typeface="+mj-cs"/>
              </a:rPr>
              <a:t>nigra</a:t>
            </a:r>
            <a:r>
              <a:rPr lang="en-US" sz="11200" dirty="0">
                <a:solidFill>
                  <a:srgbClr val="FFC000"/>
                </a:solidFill>
                <a:latin typeface="Times New Roman"/>
                <a:ea typeface="Times New Roman"/>
                <a:cs typeface="+mj-cs"/>
              </a:rPr>
              <a:t> , Black and White </a:t>
            </a:r>
            <a:r>
              <a:rPr lang="en-US" sz="11200" dirty="0" err="1">
                <a:solidFill>
                  <a:srgbClr val="FFC000"/>
                </a:solidFill>
                <a:latin typeface="Times New Roman"/>
                <a:ea typeface="Times New Roman"/>
                <a:cs typeface="+mj-cs"/>
              </a:rPr>
              <a:t>piedra</a:t>
            </a:r>
            <a:r>
              <a:rPr lang="en-US" sz="11200" dirty="0">
                <a:solidFill>
                  <a:srgbClr val="FFC000"/>
                </a:solidFill>
                <a:latin typeface="Times New Roman"/>
                <a:ea typeface="Times New Roman"/>
                <a:cs typeface="+mj-cs"/>
              </a:rPr>
              <a:t> .</a:t>
            </a:r>
          </a:p>
          <a:p>
            <a:pPr marL="0" marR="0" algn="justLow" rtl="0">
              <a:lnSpc>
                <a:spcPct val="150000"/>
              </a:lnSpc>
              <a:spcBef>
                <a:spcPts val="0"/>
              </a:spcBef>
              <a:spcAft>
                <a:spcPts val="600"/>
              </a:spcAft>
            </a:pPr>
            <a:r>
              <a:rPr lang="en-US" sz="11200" b="1" dirty="0" smtClean="0">
                <a:solidFill>
                  <a:srgbClr val="FFFF00"/>
                </a:solidFill>
                <a:latin typeface="Times New Roman"/>
                <a:ea typeface="Times New Roman"/>
                <a:cs typeface="+mj-cs"/>
              </a:rPr>
              <a:t>2- </a:t>
            </a:r>
            <a:r>
              <a:rPr lang="en-US" sz="11200" b="1" dirty="0">
                <a:solidFill>
                  <a:srgbClr val="FFFF00"/>
                </a:solidFill>
                <a:latin typeface="Times New Roman"/>
                <a:ea typeface="Times New Roman"/>
                <a:cs typeface="+mj-cs"/>
              </a:rPr>
              <a:t>Cutaneous mycoses</a:t>
            </a:r>
            <a:r>
              <a:rPr lang="en-US" sz="11200" dirty="0">
                <a:solidFill>
                  <a:srgbClr val="FFFF00"/>
                </a:solidFill>
                <a:latin typeface="Times New Roman"/>
                <a:ea typeface="Times New Roman"/>
                <a:cs typeface="+mj-cs"/>
              </a:rPr>
              <a:t> </a:t>
            </a:r>
          </a:p>
          <a:p>
            <a:pPr marL="0" marR="0" indent="342900" algn="justLow" rtl="0">
              <a:lnSpc>
                <a:spcPct val="150000"/>
              </a:lnSpc>
              <a:spcBef>
                <a:spcPts val="0"/>
              </a:spcBef>
              <a:spcAft>
                <a:spcPts val="600"/>
              </a:spcAft>
            </a:pPr>
            <a:r>
              <a:rPr lang="en-US" sz="11200" dirty="0">
                <a:latin typeface="Times New Roman"/>
                <a:ea typeface="Times New Roman"/>
                <a:cs typeface="+mj-cs"/>
              </a:rPr>
              <a:t>Infections that extend deeper into the epidermis, as well as invasive hair and nail </a:t>
            </a:r>
            <a:r>
              <a:rPr lang="en-US" sz="11200" dirty="0" err="1">
                <a:latin typeface="Times New Roman"/>
                <a:ea typeface="Times New Roman"/>
                <a:cs typeface="+mj-cs"/>
              </a:rPr>
              <a:t>diseases.These</a:t>
            </a:r>
            <a:r>
              <a:rPr lang="en-US" sz="11200" dirty="0">
                <a:latin typeface="Times New Roman"/>
                <a:ea typeface="Times New Roman"/>
                <a:cs typeface="+mj-cs"/>
              </a:rPr>
              <a:t> diseases are restricted to the keratinized layers of the skin, hair and </a:t>
            </a:r>
            <a:r>
              <a:rPr lang="en-US" sz="11200" dirty="0" err="1" smtClean="0">
                <a:latin typeface="Times New Roman"/>
                <a:ea typeface="Times New Roman"/>
                <a:cs typeface="+mj-cs"/>
              </a:rPr>
              <a:t>nailsne</a:t>
            </a:r>
            <a:r>
              <a:rPr lang="en-US" sz="8000" dirty="0">
                <a:latin typeface="Times New Roman"/>
                <a:ea typeface="Times New Roman"/>
                <a:cs typeface="+mj-cs"/>
              </a:rPr>
              <a:t>.</a:t>
            </a:r>
            <a:r>
              <a:rPr lang="en-US" sz="8000" dirty="0">
                <a:solidFill>
                  <a:srgbClr val="000000"/>
                </a:solidFill>
                <a:latin typeface="Times New Roman"/>
                <a:ea typeface="Times New Roman"/>
                <a:cs typeface="+mj-cs"/>
              </a:rPr>
              <a:t> </a:t>
            </a:r>
            <a:endParaRPr lang="en-US" sz="8000" dirty="0">
              <a:latin typeface="Times New Roman"/>
              <a:ea typeface="Times New Roman"/>
              <a:cs typeface="+mj-cs"/>
            </a:endParaRPr>
          </a:p>
        </p:txBody>
      </p:sp>
    </p:spTree>
    <p:extLst>
      <p:ext uri="{BB962C8B-B14F-4D97-AF65-F5344CB8AC3E}">
        <p14:creationId xmlns="" xmlns:p14="http://schemas.microsoft.com/office/powerpoint/2010/main" val="3545442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81000"/>
          </a:xfrm>
        </p:spPr>
        <p:txBody>
          <a:bodyPr/>
          <a:lstStyle/>
          <a:p>
            <a:endParaRPr lang="ar-IQ" dirty="0"/>
          </a:p>
        </p:txBody>
      </p:sp>
      <p:sp>
        <p:nvSpPr>
          <p:cNvPr id="3" name="عنصر نائب للمحتوى 2"/>
          <p:cNvSpPr>
            <a:spLocks noGrp="1"/>
          </p:cNvSpPr>
          <p:nvPr>
            <p:ph idx="1"/>
          </p:nvPr>
        </p:nvSpPr>
        <p:spPr>
          <a:xfrm>
            <a:off x="0" y="228600"/>
            <a:ext cx="9144000" cy="6629400"/>
          </a:xfrm>
        </p:spPr>
        <p:txBody>
          <a:bodyPr/>
          <a:lstStyle/>
          <a:p>
            <a:r>
              <a:rPr lang="en-US" sz="2800" b="1" u="sng" dirty="0" smtClean="0">
                <a:solidFill>
                  <a:srgbClr val="FFFF00"/>
                </a:solidFill>
              </a:rPr>
              <a:t>Structures of bacteria :</a:t>
            </a:r>
          </a:p>
          <a:p>
            <a:r>
              <a:rPr lang="en-US" sz="2400" b="1" dirty="0" smtClean="0"/>
              <a:t>1-Cell wall</a:t>
            </a:r>
          </a:p>
          <a:p>
            <a:r>
              <a:rPr lang="en-US" sz="2400" b="1" dirty="0" smtClean="0"/>
              <a:t>2-cytoplasmic membrane</a:t>
            </a:r>
          </a:p>
          <a:p>
            <a:r>
              <a:rPr lang="en-US" sz="2400" b="1" dirty="0" smtClean="0"/>
              <a:t>3-Ribosomes</a:t>
            </a:r>
          </a:p>
          <a:p>
            <a:r>
              <a:rPr lang="en-US" sz="2400" b="1" dirty="0" smtClean="0"/>
              <a:t> 4-Plasmid </a:t>
            </a:r>
          </a:p>
          <a:p>
            <a:r>
              <a:rPr lang="en-US" sz="2400" b="1" dirty="0" smtClean="0"/>
              <a:t>5-Chromosome </a:t>
            </a:r>
          </a:p>
          <a:p>
            <a:r>
              <a:rPr lang="en-US" sz="2400" b="1" dirty="0" smtClean="0"/>
              <a:t>6-Inclusion body </a:t>
            </a:r>
          </a:p>
          <a:p>
            <a:r>
              <a:rPr lang="en-US" sz="2400" b="1" dirty="0" smtClean="0"/>
              <a:t>7-Endospore</a:t>
            </a:r>
          </a:p>
          <a:p>
            <a:endParaRPr lang="en-US" sz="2400" b="1" dirty="0" smtClean="0">
              <a:solidFill>
                <a:srgbClr val="FFFF00"/>
              </a:solidFill>
            </a:endParaRPr>
          </a:p>
          <a:p>
            <a:r>
              <a:rPr lang="en-US" sz="2400" b="1" dirty="0" smtClean="0">
                <a:solidFill>
                  <a:srgbClr val="FFFF00"/>
                </a:solidFill>
              </a:rPr>
              <a:t>External structures </a:t>
            </a:r>
          </a:p>
          <a:p>
            <a:r>
              <a:rPr lang="en-US" sz="2400" b="1" dirty="0" err="1" smtClean="0">
                <a:solidFill>
                  <a:srgbClr val="FFFF00"/>
                </a:solidFill>
              </a:rPr>
              <a:t>Glycocalyx</a:t>
            </a:r>
            <a:r>
              <a:rPr lang="en-US" sz="2400" b="1" dirty="0" smtClean="0"/>
              <a:t> :</a:t>
            </a:r>
            <a:r>
              <a:rPr lang="en-US" sz="2400" dirty="0" smtClean="0"/>
              <a:t> Polysaccharides layers for adhesion to liquid surface </a:t>
            </a:r>
          </a:p>
          <a:p>
            <a:r>
              <a:rPr lang="en-US" sz="2400" b="1" dirty="0" err="1" smtClean="0">
                <a:solidFill>
                  <a:srgbClr val="FFFF00"/>
                </a:solidFill>
              </a:rPr>
              <a:t>Pili</a:t>
            </a:r>
            <a:r>
              <a:rPr lang="en-US" sz="2400" b="1" dirty="0" smtClean="0">
                <a:solidFill>
                  <a:srgbClr val="FFFF00"/>
                </a:solidFill>
              </a:rPr>
              <a:t> </a:t>
            </a:r>
            <a:r>
              <a:rPr lang="en-US" sz="2400" b="1" dirty="0" smtClean="0"/>
              <a:t>:</a:t>
            </a:r>
            <a:r>
              <a:rPr lang="en-US" sz="2400" dirty="0" smtClean="0"/>
              <a:t>Short , thin </a:t>
            </a:r>
            <a:r>
              <a:rPr lang="en-US" sz="2400" dirty="0" err="1" smtClean="0"/>
              <a:t>hairlike</a:t>
            </a:r>
            <a:r>
              <a:rPr lang="en-US" sz="2400" dirty="0" smtClean="0"/>
              <a:t> projections , used to adhesion to host tissue and mating</a:t>
            </a:r>
            <a:r>
              <a:rPr lang="en-US" sz="2400" b="1" dirty="0" smtClean="0"/>
              <a:t> .</a:t>
            </a:r>
            <a:endParaRPr lang="en-US" sz="2400" dirty="0" smtClean="0"/>
          </a:p>
          <a:p>
            <a:r>
              <a:rPr lang="en-US" sz="2400" b="1" dirty="0" err="1" smtClean="0">
                <a:solidFill>
                  <a:srgbClr val="FFFF00"/>
                </a:solidFill>
              </a:rPr>
              <a:t>Fimbriae</a:t>
            </a:r>
            <a:r>
              <a:rPr lang="en-US" sz="2400" b="1" dirty="0" smtClean="0"/>
              <a:t> :</a:t>
            </a:r>
            <a:r>
              <a:rPr lang="en-US" sz="2400" dirty="0" smtClean="0"/>
              <a:t> like </a:t>
            </a:r>
            <a:r>
              <a:rPr lang="en-US" sz="2400" dirty="0" err="1" smtClean="0"/>
              <a:t>pili</a:t>
            </a:r>
            <a:r>
              <a:rPr lang="en-US" sz="2400" dirty="0" smtClean="0"/>
              <a:t> but short , use to adhesion to solid liquid surface .</a:t>
            </a:r>
          </a:p>
          <a:p>
            <a:r>
              <a:rPr lang="en-US" sz="2400" b="1" dirty="0" smtClean="0">
                <a:solidFill>
                  <a:srgbClr val="FFFF00"/>
                </a:solidFill>
              </a:rPr>
              <a:t>Flagella</a:t>
            </a:r>
            <a:r>
              <a:rPr lang="en-US" sz="2400" b="1" dirty="0" smtClean="0"/>
              <a:t>- </a:t>
            </a:r>
            <a:r>
              <a:rPr lang="en-US" sz="2400" dirty="0" smtClean="0"/>
              <a:t>Responsible for bacterial movement (motility )</a:t>
            </a:r>
          </a:p>
          <a:p>
            <a:endParaRPr lang="en-US" sz="2400" b="1" dirty="0" smtClean="0"/>
          </a:p>
          <a:p>
            <a:endParaRPr lang="ar-IQ"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0" y="0"/>
            <a:ext cx="9144000" cy="6858000"/>
          </a:xfrm>
        </p:spPr>
        <p:txBody>
          <a:bodyPr>
            <a:normAutofit fontScale="25000" lnSpcReduction="20000"/>
          </a:bodyPr>
          <a:lstStyle/>
          <a:p>
            <a:pPr marL="0" marR="0" algn="ctr" rtl="0">
              <a:lnSpc>
                <a:spcPct val="150000"/>
              </a:lnSpc>
              <a:spcBef>
                <a:spcPts val="0"/>
              </a:spcBef>
              <a:spcAft>
                <a:spcPts val="600"/>
              </a:spcAft>
            </a:pPr>
            <a:r>
              <a:rPr lang="en-US" sz="4000" b="1" kern="1600" dirty="0">
                <a:solidFill>
                  <a:srgbClr val="000000"/>
                </a:solidFill>
                <a:latin typeface="Times New Roman"/>
                <a:ea typeface="Times New Roman"/>
              </a:rPr>
              <a:t> (( Types of Mycoses ))</a:t>
            </a:r>
            <a:endParaRPr lang="en-US" sz="4000" b="1" kern="1600" dirty="0">
              <a:latin typeface="Arial"/>
              <a:ea typeface="Times New Roman"/>
            </a:endParaRPr>
          </a:p>
          <a:p>
            <a:pPr marL="0" marR="0" algn="l" rtl="0">
              <a:spcBef>
                <a:spcPts val="0"/>
              </a:spcBef>
              <a:spcAft>
                <a:spcPts val="0"/>
              </a:spcAft>
            </a:pPr>
            <a:r>
              <a:rPr lang="en-US" dirty="0">
                <a:latin typeface="Times New Roman"/>
                <a:ea typeface="Times New Roman"/>
              </a:rPr>
              <a:t> </a:t>
            </a:r>
          </a:p>
          <a:p>
            <a:pPr marL="0" marR="0" algn="l">
              <a:spcBef>
                <a:spcPts val="0"/>
              </a:spcBef>
              <a:spcAft>
                <a:spcPts val="600"/>
              </a:spcAft>
            </a:pPr>
            <a:r>
              <a:rPr lang="en-US" sz="12800" b="1" dirty="0" smtClean="0">
                <a:solidFill>
                  <a:srgbClr val="FFFF00"/>
                </a:solidFill>
                <a:latin typeface="Times New Roman"/>
                <a:ea typeface="Times New Roman"/>
              </a:rPr>
              <a:t>3</a:t>
            </a:r>
            <a:r>
              <a:rPr lang="en-US" sz="12800" dirty="0" smtClean="0">
                <a:solidFill>
                  <a:srgbClr val="FFFF00"/>
                </a:solidFill>
                <a:latin typeface="Times New Roman"/>
                <a:ea typeface="Times New Roman"/>
              </a:rPr>
              <a:t>-</a:t>
            </a:r>
            <a:r>
              <a:rPr lang="en-US" sz="12800" dirty="0">
                <a:solidFill>
                  <a:srgbClr val="FFFF00"/>
                </a:solidFill>
                <a:latin typeface="Times New Roman"/>
                <a:ea typeface="Times New Roman"/>
              </a:rPr>
              <a:t> </a:t>
            </a:r>
            <a:r>
              <a:rPr lang="en-US" sz="12800" b="1" dirty="0">
                <a:solidFill>
                  <a:srgbClr val="FFFF00"/>
                </a:solidFill>
                <a:latin typeface="Times New Roman"/>
                <a:ea typeface="Times New Roman"/>
              </a:rPr>
              <a:t>Subcutaneous mycoses</a:t>
            </a:r>
            <a:r>
              <a:rPr lang="en-US" sz="12800" dirty="0">
                <a:solidFill>
                  <a:srgbClr val="FFFF00"/>
                </a:solidFill>
                <a:latin typeface="Times New Roman"/>
                <a:ea typeface="Times New Roman"/>
              </a:rPr>
              <a:t> </a:t>
            </a:r>
          </a:p>
          <a:p>
            <a:pPr marL="0" marR="0" indent="342900" algn="justLow" rtl="0">
              <a:spcBef>
                <a:spcPts val="0"/>
              </a:spcBef>
              <a:spcAft>
                <a:spcPts val="600"/>
              </a:spcAft>
            </a:pPr>
            <a:r>
              <a:rPr lang="en-US" sz="12800" dirty="0">
                <a:latin typeface="Times New Roman"/>
                <a:ea typeface="Times New Roman"/>
              </a:rPr>
              <a:t>Infections involving the dermis, subcutaneous tissues, muscle and </a:t>
            </a:r>
            <a:r>
              <a:rPr lang="en-US" sz="12800" dirty="0" err="1">
                <a:latin typeface="Times New Roman"/>
                <a:ea typeface="Times New Roman"/>
              </a:rPr>
              <a:t>fascia.These</a:t>
            </a:r>
            <a:r>
              <a:rPr lang="en-US" sz="12800" dirty="0">
                <a:latin typeface="Times New Roman"/>
                <a:ea typeface="Times New Roman"/>
              </a:rPr>
              <a:t> infections initially involve the deeper layers of the dermis, subcutaneous tissue or bone</a:t>
            </a:r>
            <a:r>
              <a:rPr lang="en-US" sz="12800" dirty="0" smtClean="0">
                <a:latin typeface="Times New Roman"/>
                <a:ea typeface="Times New Roman"/>
              </a:rPr>
              <a:t>.</a:t>
            </a:r>
          </a:p>
          <a:p>
            <a:pPr marL="0" marR="0" indent="342900" algn="justLow" rtl="0">
              <a:spcBef>
                <a:spcPts val="0"/>
              </a:spcBef>
              <a:spcAft>
                <a:spcPts val="600"/>
              </a:spcAft>
            </a:pPr>
            <a:r>
              <a:rPr lang="en-US" sz="12800" dirty="0" smtClean="0">
                <a:solidFill>
                  <a:srgbClr val="000000"/>
                </a:solidFill>
                <a:latin typeface="Times New Roman"/>
                <a:ea typeface="Times New Roman"/>
              </a:rPr>
              <a:t> </a:t>
            </a:r>
            <a:r>
              <a:rPr lang="en-US" sz="12800" b="1" dirty="0" smtClean="0">
                <a:solidFill>
                  <a:srgbClr val="FFFF00"/>
                </a:solidFill>
                <a:latin typeface="Times New Roman"/>
                <a:ea typeface="Times New Roman"/>
              </a:rPr>
              <a:t>4- </a:t>
            </a:r>
            <a:r>
              <a:rPr lang="en-US" sz="12800" b="1" dirty="0">
                <a:solidFill>
                  <a:srgbClr val="FFFF00"/>
                </a:solidFill>
                <a:latin typeface="Times New Roman"/>
                <a:ea typeface="Times New Roman"/>
              </a:rPr>
              <a:t>Primary systemic mycoses (Endemic </a:t>
            </a:r>
            <a:r>
              <a:rPr lang="en-US" sz="12800" b="1" dirty="0" smtClean="0">
                <a:solidFill>
                  <a:srgbClr val="FFFF00"/>
                </a:solidFill>
                <a:latin typeface="Times New Roman"/>
                <a:ea typeface="Times New Roman"/>
              </a:rPr>
              <a:t>mycoses)</a:t>
            </a:r>
            <a:r>
              <a:rPr lang="en-US" sz="12800" b="1" dirty="0" smtClean="0">
                <a:solidFill>
                  <a:srgbClr val="0070C0"/>
                </a:solidFill>
                <a:latin typeface="Times New Roman"/>
                <a:ea typeface="Times New Roman"/>
              </a:rPr>
              <a:t>)   </a:t>
            </a:r>
            <a:r>
              <a:rPr lang="en-US" sz="12800" dirty="0" smtClean="0">
                <a:latin typeface="Times New Roman"/>
                <a:ea typeface="Times New Roman"/>
              </a:rPr>
              <a:t>Primary </a:t>
            </a:r>
            <a:r>
              <a:rPr lang="en-US" sz="12800" dirty="0">
                <a:latin typeface="Times New Roman"/>
                <a:ea typeface="Times New Roman"/>
              </a:rPr>
              <a:t>systemic ( dimorphic ) mycoses ,caused by fungi that can cause systemic infection in people with normal immune function as well as those </a:t>
            </a:r>
            <a:r>
              <a:rPr lang="en-US" sz="12800" dirty="0" smtClean="0">
                <a:latin typeface="Times New Roman"/>
                <a:ea typeface="Times New Roman"/>
              </a:rPr>
              <a:t>who </a:t>
            </a:r>
            <a:r>
              <a:rPr lang="en-US" sz="12800" dirty="0">
                <a:latin typeface="Times New Roman"/>
                <a:ea typeface="Times New Roman"/>
              </a:rPr>
              <a:t>are immune compromised</a:t>
            </a:r>
            <a:r>
              <a:rPr lang="en-US" sz="12800" dirty="0" smtClean="0">
                <a:latin typeface="Times New Roman"/>
                <a:ea typeface="Times New Roman"/>
              </a:rPr>
              <a:t>.</a:t>
            </a:r>
          </a:p>
          <a:p>
            <a:pPr marL="0">
              <a:lnSpc>
                <a:spcPct val="150000"/>
              </a:lnSpc>
              <a:spcBef>
                <a:spcPts val="0"/>
              </a:spcBef>
              <a:spcAft>
                <a:spcPts val="600"/>
              </a:spcAft>
            </a:pPr>
            <a:r>
              <a:rPr lang="en-US" sz="11200" b="1" dirty="0" smtClean="0">
                <a:solidFill>
                  <a:srgbClr val="FFFF00"/>
                </a:solidFill>
                <a:ea typeface="Times New Roman"/>
              </a:rPr>
              <a:t>5</a:t>
            </a:r>
            <a:r>
              <a:rPr lang="en-US" sz="11200" dirty="0" smtClean="0">
                <a:solidFill>
                  <a:srgbClr val="FFFF00"/>
                </a:solidFill>
                <a:ea typeface="Times New Roman"/>
              </a:rPr>
              <a:t>-</a:t>
            </a:r>
            <a:r>
              <a:rPr lang="en-US" sz="11200" b="1" dirty="0" smtClean="0">
                <a:solidFill>
                  <a:srgbClr val="FFFF00"/>
                </a:solidFill>
                <a:ea typeface="Times New Roman"/>
              </a:rPr>
              <a:t> Opportunistic mycoses ( </a:t>
            </a:r>
            <a:r>
              <a:rPr lang="en-US" sz="11200" b="1" dirty="0" err="1" smtClean="0">
                <a:solidFill>
                  <a:srgbClr val="FFFF00"/>
                </a:solidFill>
                <a:ea typeface="Times New Roman"/>
              </a:rPr>
              <a:t>Opportonistic</a:t>
            </a:r>
            <a:r>
              <a:rPr lang="en-US" sz="11200" b="1" dirty="0" smtClean="0">
                <a:solidFill>
                  <a:srgbClr val="FFFF00"/>
                </a:solidFill>
                <a:ea typeface="Times New Roman"/>
              </a:rPr>
              <a:t> systemic mycoses )</a:t>
            </a:r>
            <a:r>
              <a:rPr lang="en-US" sz="11200" dirty="0" smtClean="0">
                <a:solidFill>
                  <a:srgbClr val="FFFF00"/>
                </a:solidFill>
                <a:ea typeface="Times New Roman"/>
              </a:rPr>
              <a:t>  </a:t>
            </a:r>
          </a:p>
          <a:p>
            <a:pPr marL="0" algn="justLow">
              <a:lnSpc>
                <a:spcPct val="150000"/>
              </a:lnSpc>
              <a:spcBef>
                <a:spcPts val="0"/>
              </a:spcBef>
              <a:spcAft>
                <a:spcPts val="600"/>
              </a:spcAft>
            </a:pPr>
            <a:r>
              <a:rPr lang="en-US" sz="11200" dirty="0" smtClean="0">
                <a:ea typeface="Times New Roman"/>
              </a:rPr>
              <a:t>Fungi that only result in systemic infection in </a:t>
            </a:r>
            <a:r>
              <a:rPr lang="en-US" sz="11200" dirty="0" err="1" smtClean="0">
                <a:ea typeface="Times New Roman"/>
              </a:rPr>
              <a:t>immuno</a:t>
            </a:r>
            <a:r>
              <a:rPr lang="en-US" sz="11200" dirty="0" smtClean="0">
                <a:ea typeface="Times New Roman"/>
              </a:rPr>
              <a:t>-compromised or sick people. </a:t>
            </a:r>
            <a:endParaRPr lang="ar-SA" sz="11200" dirty="0" smtClean="0"/>
          </a:p>
          <a:p>
            <a:pPr marL="0" marR="0" indent="342900" algn="justLow" rtl="0">
              <a:spcBef>
                <a:spcPts val="0"/>
              </a:spcBef>
              <a:spcAft>
                <a:spcPts val="600"/>
              </a:spcAft>
            </a:pPr>
            <a:r>
              <a:rPr lang="en-US" sz="11200" dirty="0" smtClean="0">
                <a:solidFill>
                  <a:srgbClr val="000000"/>
                </a:solidFill>
                <a:latin typeface="Times New Roman"/>
                <a:ea typeface="Times New Roman"/>
              </a:rPr>
              <a:t> </a:t>
            </a:r>
            <a:endParaRPr lang="ar-SA" sz="11200" dirty="0">
              <a:solidFill>
                <a:srgbClr val="FFFF00"/>
              </a:solidFill>
            </a:endParaRPr>
          </a:p>
        </p:txBody>
      </p:sp>
    </p:spTree>
    <p:extLst>
      <p:ext uri="{BB962C8B-B14F-4D97-AF65-F5344CB8AC3E}">
        <p14:creationId xmlns="" xmlns:p14="http://schemas.microsoft.com/office/powerpoint/2010/main" val="35404061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505200"/>
          </a:xfrm>
        </p:spPr>
        <p:txBody>
          <a:bodyPr/>
          <a:lstStyle/>
          <a:p>
            <a:pPr algn="l">
              <a:lnSpc>
                <a:spcPct val="115000"/>
              </a:lnSpc>
              <a:spcAft>
                <a:spcPts val="1000"/>
              </a:spcAft>
            </a:pPr>
            <a:r>
              <a:rPr lang="en-US" sz="3200" b="1" u="sng" dirty="0" smtClean="0">
                <a:latin typeface="Aharoni" pitchFamily="2" charset="-79"/>
                <a:ea typeface="Calibri"/>
                <a:cs typeface="Aharoni" pitchFamily="2" charset="-79"/>
              </a:rPr>
              <a:t/>
            </a:r>
            <a:br>
              <a:rPr lang="en-US" sz="3200" b="1" u="sng" dirty="0" smtClean="0">
                <a:latin typeface="Aharoni" pitchFamily="2" charset="-79"/>
                <a:ea typeface="Calibri"/>
                <a:cs typeface="Aharoni" pitchFamily="2" charset="-79"/>
              </a:rPr>
            </a:br>
            <a:r>
              <a:rPr lang="en-US" sz="3200" b="1" u="sng" dirty="0" err="1" smtClean="0">
                <a:latin typeface="+mn-lt"/>
                <a:ea typeface="Calibri"/>
                <a:cs typeface="Aharoni" pitchFamily="2" charset="-79"/>
              </a:rPr>
              <a:t>Candidiasis</a:t>
            </a:r>
            <a:r>
              <a:rPr lang="en-US" sz="6600" u="sng" dirty="0" smtClean="0">
                <a:latin typeface="+mn-lt"/>
                <a:ea typeface="Calibri"/>
                <a:cs typeface="Aharoni" pitchFamily="2" charset="-79"/>
              </a:rPr>
              <a:t/>
            </a:r>
            <a:br>
              <a:rPr lang="en-US" sz="6600" u="sng" dirty="0" smtClean="0">
                <a:latin typeface="+mn-lt"/>
                <a:ea typeface="Calibri"/>
                <a:cs typeface="Aharoni" pitchFamily="2" charset="-79"/>
              </a:rPr>
            </a:br>
            <a:r>
              <a:rPr lang="en-US" sz="2800" dirty="0" err="1" smtClean="0">
                <a:latin typeface="+mn-lt"/>
                <a:ea typeface="Calibri"/>
                <a:cs typeface="Arial"/>
              </a:rPr>
              <a:t>Candidiasis</a:t>
            </a:r>
            <a:r>
              <a:rPr lang="en-US" sz="2800" dirty="0" smtClean="0">
                <a:latin typeface="+mn-lt"/>
                <a:ea typeface="Calibri"/>
                <a:cs typeface="Arial"/>
              </a:rPr>
              <a:t> is </a:t>
            </a:r>
            <a:r>
              <a:rPr lang="en-US" sz="2800" dirty="0" err="1" smtClean="0">
                <a:latin typeface="+mn-lt"/>
                <a:ea typeface="Calibri"/>
                <a:cs typeface="Arial"/>
              </a:rPr>
              <a:t>mycotic</a:t>
            </a:r>
            <a:r>
              <a:rPr lang="en-US" sz="2800" dirty="0" smtClean="0">
                <a:latin typeface="+mn-lt"/>
                <a:ea typeface="Calibri"/>
                <a:cs typeface="Arial"/>
              </a:rPr>
              <a:t> infection caused by members of the genus Candida. localized to the mouth, throat, skin, scalp, vagina, fingers, nails, bronchi, lungs, or the gastrointestinal tract,  or become systemic as in septicemia, </a:t>
            </a:r>
            <a:r>
              <a:rPr lang="en-US" sz="2800" dirty="0" err="1" smtClean="0">
                <a:latin typeface="+mn-lt"/>
                <a:ea typeface="Calibri"/>
                <a:cs typeface="Arial"/>
              </a:rPr>
              <a:t>endocarditis</a:t>
            </a:r>
            <a:r>
              <a:rPr lang="en-US" sz="2800" dirty="0" smtClean="0">
                <a:latin typeface="+mn-lt"/>
                <a:ea typeface="Calibri"/>
                <a:cs typeface="Arial"/>
              </a:rPr>
              <a:t> and meningitis.</a:t>
            </a:r>
            <a:r>
              <a:rPr lang="en-US" sz="2400" dirty="0" smtClean="0">
                <a:latin typeface="+mn-lt"/>
                <a:ea typeface="Calibri"/>
                <a:cs typeface="Arial"/>
              </a:rPr>
              <a:t/>
            </a:r>
            <a:br>
              <a:rPr lang="en-US" sz="2400" dirty="0" smtClean="0">
                <a:latin typeface="+mn-lt"/>
                <a:ea typeface="Calibri"/>
                <a:cs typeface="Arial"/>
              </a:rPr>
            </a:br>
            <a:r>
              <a:rPr lang="en-US" sz="2400" dirty="0" smtClean="0">
                <a:latin typeface="+mn-lt"/>
                <a:ea typeface="Calibri"/>
                <a:cs typeface="Arial"/>
              </a:rPr>
              <a:t> </a:t>
            </a:r>
            <a:r>
              <a:rPr lang="en-US" sz="2800" b="1" dirty="0" smtClean="0">
                <a:solidFill>
                  <a:srgbClr val="FFFF00"/>
                </a:solidFill>
                <a:latin typeface="+mn-lt"/>
                <a:ea typeface="Calibri"/>
                <a:cs typeface="Arial"/>
              </a:rPr>
              <a:t>Treatment</a:t>
            </a:r>
            <a:r>
              <a:rPr lang="en-US" sz="2400" dirty="0" smtClean="0">
                <a:latin typeface="+mn-lt"/>
                <a:ea typeface="Calibri"/>
                <a:cs typeface="Arial"/>
              </a:rPr>
              <a:t> : </a:t>
            </a:r>
            <a:r>
              <a:rPr lang="en-US" sz="2400" b="1" dirty="0" err="1" smtClean="0">
                <a:latin typeface="+mn-lt"/>
                <a:ea typeface="Calibri"/>
                <a:cs typeface="Arial"/>
              </a:rPr>
              <a:t>Nystatine</a:t>
            </a:r>
            <a:r>
              <a:rPr lang="en-US" sz="2400" b="1" dirty="0" smtClean="0">
                <a:latin typeface="+mn-lt"/>
                <a:ea typeface="Calibri"/>
                <a:cs typeface="Arial"/>
              </a:rPr>
              <a:t> .</a:t>
            </a:r>
            <a:r>
              <a:rPr lang="en-US" sz="2400" dirty="0" smtClean="0">
                <a:ea typeface="Calibri"/>
                <a:cs typeface="Arial"/>
              </a:rPr>
              <a:t/>
            </a:r>
            <a:br>
              <a:rPr lang="en-US" sz="2400" dirty="0" smtClean="0">
                <a:ea typeface="Calibri"/>
                <a:cs typeface="Arial"/>
              </a:rPr>
            </a:br>
            <a:endParaRPr lang="ar-IQ" sz="2400" dirty="0"/>
          </a:p>
        </p:txBody>
      </p:sp>
      <p:pic>
        <p:nvPicPr>
          <p:cNvPr id="4" name="عنصر نائب للمحتوى 3" descr="candidiasis.jpeg"/>
          <p:cNvPicPr>
            <a:picLocks noGrp="1"/>
          </p:cNvPicPr>
          <p:nvPr>
            <p:ph idx="1"/>
          </p:nvPr>
        </p:nvPicPr>
        <p:blipFill>
          <a:blip r:embed="rId2" r:link="rId3" cstate="print">
            <a:extLst>
              <a:ext uri="{28A0092B-C50C-407E-A947-70E740481C1C}">
                <a14:useLocalDpi xmlns="" xmlns:a14="http://schemas.microsoft.com/office/drawing/2010/main" val="0"/>
              </a:ext>
            </a:extLst>
          </a:blip>
          <a:srcRect/>
          <a:stretch>
            <a:fillRect/>
          </a:stretch>
        </p:blipFill>
        <p:spPr bwMode="auto">
          <a:xfrm>
            <a:off x="1676400" y="4267200"/>
            <a:ext cx="4876800" cy="2590799"/>
          </a:xfrm>
          <a:prstGeom prst="rect">
            <a:avLst/>
          </a:prstGeom>
          <a:noFill/>
          <a:ln>
            <a:noFill/>
          </a:ln>
        </p:spPr>
      </p:pic>
    </p:spTree>
    <p:extLst>
      <p:ext uri="{BB962C8B-B14F-4D97-AF65-F5344CB8AC3E}">
        <p14:creationId xmlns="" xmlns:p14="http://schemas.microsoft.com/office/powerpoint/2010/main" val="170799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90600"/>
          </a:xfrm>
        </p:spPr>
        <p:txBody>
          <a:bodyPr/>
          <a:lstStyle/>
          <a:p>
            <a:r>
              <a:rPr lang="en-US" b="1" dirty="0" smtClean="0">
                <a:latin typeface="+mn-lt"/>
              </a:rPr>
              <a:t>Bacterial cell </a:t>
            </a:r>
            <a:endParaRPr lang="ar-IQ" b="1" dirty="0">
              <a:latin typeface="+mn-lt"/>
            </a:endParaRPr>
          </a:p>
        </p:txBody>
      </p:sp>
      <p:pic>
        <p:nvPicPr>
          <p:cNvPr id="4" name="عنصر نائب للمحتوى 3"/>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914400"/>
            <a:ext cx="9144000" cy="594359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400"/>
          </a:xfrm>
        </p:spPr>
        <p:txBody>
          <a:bodyPr/>
          <a:lstStyle/>
          <a:p>
            <a:endParaRPr lang="ar-IQ" dirty="0"/>
          </a:p>
        </p:txBody>
      </p:sp>
      <p:sp>
        <p:nvSpPr>
          <p:cNvPr id="3" name="عنصر نائب للمحتوى 2"/>
          <p:cNvSpPr>
            <a:spLocks noGrp="1"/>
          </p:cNvSpPr>
          <p:nvPr>
            <p:ph idx="1"/>
          </p:nvPr>
        </p:nvSpPr>
        <p:spPr>
          <a:xfrm>
            <a:off x="0" y="990600"/>
            <a:ext cx="8839200" cy="5867400"/>
          </a:xfrm>
        </p:spPr>
        <p:txBody>
          <a:bodyPr/>
          <a:lstStyle/>
          <a:p>
            <a:r>
              <a:rPr lang="en-US" b="1" dirty="0" smtClean="0"/>
              <a:t>((Growth phases of bacteria))</a:t>
            </a:r>
            <a:endParaRPr lang="en-US" dirty="0" smtClean="0"/>
          </a:p>
          <a:p>
            <a:r>
              <a:rPr lang="en-US" dirty="0" smtClean="0"/>
              <a:t> </a:t>
            </a:r>
            <a:r>
              <a:rPr lang="en-US" sz="2800" b="1" dirty="0" smtClean="0">
                <a:solidFill>
                  <a:srgbClr val="FFFF00"/>
                </a:solidFill>
              </a:rPr>
              <a:t>1. Lag phase :</a:t>
            </a:r>
          </a:p>
          <a:p>
            <a:r>
              <a:rPr lang="en-US" sz="2800" dirty="0" smtClean="0">
                <a:solidFill>
                  <a:srgbClr val="FFFF00"/>
                </a:solidFill>
              </a:rPr>
              <a:t>Bacteria takes some time to adjust with the new environment. </a:t>
            </a:r>
          </a:p>
          <a:p>
            <a:r>
              <a:rPr lang="en-US" sz="2800" b="1" dirty="0" smtClean="0">
                <a:solidFill>
                  <a:srgbClr val="FFFF00"/>
                </a:solidFill>
              </a:rPr>
              <a:t>2. Exponential or log  phase :</a:t>
            </a:r>
          </a:p>
          <a:p>
            <a:r>
              <a:rPr lang="en-US" sz="2800" b="1" dirty="0" smtClean="0">
                <a:solidFill>
                  <a:srgbClr val="FFFF00"/>
                </a:solidFill>
              </a:rPr>
              <a:t> </a:t>
            </a:r>
            <a:r>
              <a:rPr lang="en-US" sz="2800" dirty="0" smtClean="0">
                <a:solidFill>
                  <a:srgbClr val="FFFF00"/>
                </a:solidFill>
              </a:rPr>
              <a:t>Bacteria rapidly growing and dividing</a:t>
            </a:r>
          </a:p>
          <a:p>
            <a:r>
              <a:rPr lang="en-US" sz="2800" b="1" dirty="0" smtClean="0">
                <a:solidFill>
                  <a:srgbClr val="FFFF00"/>
                </a:solidFill>
              </a:rPr>
              <a:t>3. Stationary phase : </a:t>
            </a:r>
          </a:p>
          <a:p>
            <a:r>
              <a:rPr lang="en-US" sz="2800" dirty="0" smtClean="0">
                <a:solidFill>
                  <a:srgbClr val="FFFF00"/>
                </a:solidFill>
              </a:rPr>
              <a:t>Rate of growth equal rate of death</a:t>
            </a:r>
            <a:r>
              <a:rPr lang="en-US" sz="2800" b="1" dirty="0" smtClean="0">
                <a:solidFill>
                  <a:srgbClr val="FFFF00"/>
                </a:solidFill>
              </a:rPr>
              <a:t> .</a:t>
            </a:r>
            <a:endParaRPr lang="en-US" sz="2800" dirty="0" smtClean="0">
              <a:solidFill>
                <a:srgbClr val="FFFF00"/>
              </a:solidFill>
            </a:endParaRPr>
          </a:p>
          <a:p>
            <a:r>
              <a:rPr lang="en-US" sz="2800" b="1" dirty="0" smtClean="0">
                <a:solidFill>
                  <a:srgbClr val="FFFF00"/>
                </a:solidFill>
              </a:rPr>
              <a:t>4.Death or Decline phase :</a:t>
            </a:r>
          </a:p>
          <a:p>
            <a:r>
              <a:rPr lang="en-US" sz="2800" dirty="0" smtClean="0">
                <a:solidFill>
                  <a:srgbClr val="FFFF00"/>
                </a:solidFill>
              </a:rPr>
              <a:t>Depletion of nutrients and accumulation of wastes leads to death </a:t>
            </a:r>
            <a:r>
              <a:rPr lang="en-US" sz="2800" dirty="0" smtClean="0"/>
              <a:t>. </a:t>
            </a:r>
            <a:endParaRPr lang="ar-IQ"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0"/>
            <a:ext cx="7772400" cy="762000"/>
          </a:xfrm>
        </p:spPr>
        <p:txBody>
          <a:bodyPr/>
          <a:lstStyle/>
          <a:p>
            <a:r>
              <a:rPr lang="en-US" dirty="0" smtClean="0"/>
              <a:t>Growth curve of bacteria</a:t>
            </a:r>
            <a:endParaRPr lang="ar-IQ" dirty="0"/>
          </a:p>
        </p:txBody>
      </p:sp>
      <p:pic>
        <p:nvPicPr>
          <p:cNvPr id="4" name="عنصر نائب للمحتوى 3" descr="https://vlab.amrita.edu/userfiles/1/image/Bacterial%20graph.jpg"/>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1066800"/>
            <a:ext cx="9144000" cy="57912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2000"/>
          </a:xfrm>
        </p:spPr>
        <p:txBody>
          <a:bodyPr/>
          <a:lstStyle/>
          <a:p>
            <a:r>
              <a:rPr lang="en-US" sz="3600" b="1" dirty="0" smtClean="0">
                <a:cs typeface="+mn-cs"/>
              </a:rPr>
              <a:t>Staphylococci</a:t>
            </a:r>
            <a:endParaRPr lang="ar-IQ" sz="3600" b="1" dirty="0">
              <a:cs typeface="+mn-cs"/>
            </a:endParaRPr>
          </a:p>
        </p:txBody>
      </p:sp>
      <p:sp>
        <p:nvSpPr>
          <p:cNvPr id="3" name="عنصر نائب للمحتوى 2"/>
          <p:cNvSpPr>
            <a:spLocks noGrp="1"/>
          </p:cNvSpPr>
          <p:nvPr>
            <p:ph idx="1"/>
          </p:nvPr>
        </p:nvSpPr>
        <p:spPr>
          <a:xfrm>
            <a:off x="0" y="685800"/>
            <a:ext cx="9144000" cy="6172200"/>
          </a:xfrm>
        </p:spPr>
        <p:txBody>
          <a:bodyPr/>
          <a:lstStyle/>
          <a:p>
            <a:r>
              <a:rPr lang="en-US" sz="2800" b="1" dirty="0" smtClean="0">
                <a:solidFill>
                  <a:srgbClr val="FFFF00"/>
                </a:solidFill>
              </a:rPr>
              <a:t>Characteristics</a:t>
            </a:r>
            <a:r>
              <a:rPr lang="en-US" sz="2400" b="1" dirty="0" smtClean="0"/>
              <a:t> : </a:t>
            </a:r>
          </a:p>
          <a:p>
            <a:r>
              <a:rPr lang="en-US" sz="2800" dirty="0" smtClean="0"/>
              <a:t>Gram positive , spherical , in clusters ,</a:t>
            </a:r>
            <a:r>
              <a:rPr lang="en-US" sz="2800" dirty="0" err="1" smtClean="0"/>
              <a:t>Facaltative</a:t>
            </a:r>
            <a:r>
              <a:rPr lang="en-US" sz="2800" dirty="0" smtClean="0"/>
              <a:t> anaerobes ,</a:t>
            </a:r>
            <a:r>
              <a:rPr lang="en-US" sz="2800" dirty="0" err="1" smtClean="0"/>
              <a:t>Tolarates</a:t>
            </a:r>
            <a:r>
              <a:rPr lang="en-US" sz="2800" dirty="0" smtClean="0"/>
              <a:t> heat 60C for 30 min.</a:t>
            </a:r>
          </a:p>
          <a:p>
            <a:r>
              <a:rPr lang="en-US" sz="2800" b="1" u="sng" dirty="0" smtClean="0">
                <a:solidFill>
                  <a:srgbClr val="FFFF00"/>
                </a:solidFill>
              </a:rPr>
              <a:t>Clinical significance :</a:t>
            </a:r>
          </a:p>
          <a:p>
            <a:pPr lvl="0"/>
            <a:r>
              <a:rPr lang="en-US" sz="2800" dirty="0" err="1" smtClean="0"/>
              <a:t>Cutaneous</a:t>
            </a:r>
            <a:r>
              <a:rPr lang="en-US" sz="2800" dirty="0" smtClean="0"/>
              <a:t> lesions </a:t>
            </a:r>
          </a:p>
          <a:p>
            <a:pPr lvl="0"/>
            <a:r>
              <a:rPr lang="en-US" sz="2800" dirty="0" err="1" smtClean="0"/>
              <a:t>Folliculitis</a:t>
            </a:r>
            <a:r>
              <a:rPr lang="en-US" sz="2800" dirty="0" smtClean="0"/>
              <a:t> </a:t>
            </a:r>
          </a:p>
          <a:p>
            <a:pPr lvl="0"/>
            <a:r>
              <a:rPr lang="en-US" sz="2800" dirty="0" smtClean="0"/>
              <a:t>Impetigo</a:t>
            </a:r>
          </a:p>
          <a:p>
            <a:pPr lvl="0"/>
            <a:r>
              <a:rPr lang="en-US" sz="2800" dirty="0" smtClean="0"/>
              <a:t>Pneumonia</a:t>
            </a:r>
          </a:p>
          <a:p>
            <a:pPr lvl="0"/>
            <a:r>
              <a:rPr lang="en-US" sz="2800" dirty="0" smtClean="0"/>
              <a:t>Cystitis Septicemia</a:t>
            </a:r>
          </a:p>
          <a:p>
            <a:pPr lvl="0"/>
            <a:r>
              <a:rPr lang="en-US" sz="2800" dirty="0" err="1" smtClean="0"/>
              <a:t>Osteomyelitis</a:t>
            </a:r>
            <a:endParaRPr lang="en-US" sz="2800" dirty="0" smtClean="0"/>
          </a:p>
          <a:p>
            <a:pPr lvl="0"/>
            <a:r>
              <a:rPr lang="en-US" sz="2800" dirty="0" err="1" smtClean="0"/>
              <a:t>Endocarditis</a:t>
            </a:r>
            <a:endParaRPr lang="en-US" sz="2800" dirty="0" smtClean="0"/>
          </a:p>
          <a:p>
            <a:pPr lvl="0"/>
            <a:r>
              <a:rPr lang="en-US" sz="2800" dirty="0" smtClean="0"/>
              <a:t>Meningitis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9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SimSun"/>
        <a:cs typeface=""/>
      </a:majorFont>
      <a:minorFont>
        <a:latin typeface="Times New Roman"/>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SimSun" pitchFamily="2" charset="-122"/>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2032</Words>
  <Application>Microsoft Office PowerPoint</Application>
  <PresentationFormat>عرض على الشاشة (3:4)‏</PresentationFormat>
  <Paragraphs>416</Paragraphs>
  <Slides>51</Slides>
  <Notes>0</Notes>
  <HiddenSlides>0</HiddenSlides>
  <MMClips>0</MMClips>
  <ScaleCrop>false</ScaleCrop>
  <HeadingPairs>
    <vt:vector size="4" baseType="variant">
      <vt:variant>
        <vt:lpstr>سمة</vt:lpstr>
      </vt:variant>
      <vt:variant>
        <vt:i4>2</vt:i4>
      </vt:variant>
      <vt:variant>
        <vt:lpstr>عناوين الشرائح</vt:lpstr>
      </vt:variant>
      <vt:variant>
        <vt:i4>51</vt:i4>
      </vt:variant>
    </vt:vector>
  </HeadingPairs>
  <TitlesOfParts>
    <vt:vector size="53" baseType="lpstr">
      <vt:lpstr>سمة Office</vt:lpstr>
      <vt:lpstr>29_Soaring</vt:lpstr>
      <vt:lpstr> حقيبة  تعليمية   </vt:lpstr>
      <vt:lpstr>  ((Microbiology )) </vt:lpstr>
      <vt:lpstr>الشريحة 3</vt:lpstr>
      <vt:lpstr>Classification according morphology (Shape) Shapes of bacteria : </vt:lpstr>
      <vt:lpstr>الشريحة 5</vt:lpstr>
      <vt:lpstr>Bacterial cell </vt:lpstr>
      <vt:lpstr>الشريحة 7</vt:lpstr>
      <vt:lpstr>Growth curve of bacteria</vt:lpstr>
      <vt:lpstr>Staphylococci</vt:lpstr>
      <vt:lpstr>الشريحة 10</vt:lpstr>
      <vt:lpstr>  (( Streptococci ))   </vt:lpstr>
      <vt:lpstr>Diseases caused by Streptococci</vt:lpstr>
      <vt:lpstr>الشريحة 13</vt:lpstr>
      <vt:lpstr>  Corynebacterium diphtheria  .  </vt:lpstr>
      <vt:lpstr>الشريحة 15</vt:lpstr>
      <vt:lpstr>الشريحة 16</vt:lpstr>
      <vt:lpstr> E.coli ( Escherichia  coli) </vt:lpstr>
      <vt:lpstr>الشريحة 18</vt:lpstr>
      <vt:lpstr> Clostridium  </vt:lpstr>
      <vt:lpstr>الشريحة 20</vt:lpstr>
      <vt:lpstr>الشريحة 21</vt:lpstr>
      <vt:lpstr> Bacillus anthracis </vt:lpstr>
      <vt:lpstr>الشريحة 23</vt:lpstr>
      <vt:lpstr>الشريحة 24</vt:lpstr>
      <vt:lpstr>الشريحة 25</vt:lpstr>
      <vt:lpstr>الشريحة 26</vt:lpstr>
      <vt:lpstr>الشريحة 27</vt:lpstr>
      <vt:lpstr> Mycobacterium tuberculosis  </vt:lpstr>
      <vt:lpstr>الشريحة 29</vt:lpstr>
      <vt:lpstr>الشريحة 30</vt:lpstr>
      <vt:lpstr>الشريحة 31</vt:lpstr>
      <vt:lpstr>Vibrio  cholerae</vt:lpstr>
      <vt:lpstr>الشريحة 33</vt:lpstr>
      <vt:lpstr>Parasitology </vt:lpstr>
      <vt:lpstr>الشريحة 35</vt:lpstr>
      <vt:lpstr>الشريحة 36</vt:lpstr>
      <vt:lpstr>الشريحة 37</vt:lpstr>
      <vt:lpstr>leishmania</vt:lpstr>
      <vt:lpstr> Virology </vt:lpstr>
      <vt:lpstr> Hepatitis  viruses  </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 Candidiasis Candidiasis is mycotic infection caused by members of the genus Candida. localized to the mouth, throat, skin, scalp, vagina, fingers, nails, bronchi, lungs, or the gastrointestinal tract,  or become systemic as in septicemia, endocarditis and meningitis.  Treatment : Nystatine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الحقيبة  التعليمية </dc:title>
  <dc:creator>user</dc:creator>
  <cp:lastModifiedBy>Maher Fattouh</cp:lastModifiedBy>
  <cp:revision>549</cp:revision>
  <dcterms:created xsi:type="dcterms:W3CDTF">2012-02-25T18:45:16Z</dcterms:created>
  <dcterms:modified xsi:type="dcterms:W3CDTF">2020-02-25T06:50:40Z</dcterms:modified>
</cp:coreProperties>
</file>